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1"/>
  </p:notesMasterIdLst>
  <p:sldIdLst>
    <p:sldId id="256" r:id="rId2"/>
    <p:sldId id="262" r:id="rId3"/>
    <p:sldId id="265" r:id="rId4"/>
    <p:sldId id="269" r:id="rId5"/>
    <p:sldId id="278" r:id="rId6"/>
    <p:sldId id="267" r:id="rId7"/>
    <p:sldId id="279" r:id="rId8"/>
    <p:sldId id="277" r:id="rId9"/>
    <p:sldId id="281" r:id="rId10"/>
    <p:sldId id="285" r:id="rId11"/>
    <p:sldId id="293" r:id="rId12"/>
    <p:sldId id="286" r:id="rId13"/>
    <p:sldId id="287" r:id="rId14"/>
    <p:sldId id="288" r:id="rId15"/>
    <p:sldId id="291" r:id="rId16"/>
    <p:sldId id="292" r:id="rId17"/>
    <p:sldId id="294" r:id="rId18"/>
    <p:sldId id="295" r:id="rId19"/>
    <p:sldId id="296" r:id="rId20"/>
    <p:sldId id="297" r:id="rId21"/>
    <p:sldId id="315" r:id="rId22"/>
    <p:sldId id="298" r:id="rId23"/>
    <p:sldId id="314" r:id="rId24"/>
    <p:sldId id="309" r:id="rId25"/>
    <p:sldId id="308" r:id="rId26"/>
    <p:sldId id="311" r:id="rId27"/>
    <p:sldId id="312" r:id="rId28"/>
    <p:sldId id="316" r:id="rId29"/>
    <p:sldId id="318" r:id="rId30"/>
    <p:sldId id="319" r:id="rId31"/>
    <p:sldId id="320" r:id="rId32"/>
    <p:sldId id="299" r:id="rId33"/>
    <p:sldId id="302" r:id="rId34"/>
    <p:sldId id="303" r:id="rId35"/>
    <p:sldId id="304" r:id="rId36"/>
    <p:sldId id="305" r:id="rId37"/>
    <p:sldId id="306" r:id="rId38"/>
    <p:sldId id="307" r:id="rId39"/>
    <p:sldId id="301" r:id="rId40"/>
    <p:sldId id="313" r:id="rId41"/>
    <p:sldId id="324" r:id="rId42"/>
    <p:sldId id="323" r:id="rId43"/>
    <p:sldId id="326" r:id="rId44"/>
    <p:sldId id="328" r:id="rId45"/>
    <p:sldId id="327" r:id="rId46"/>
    <p:sldId id="329" r:id="rId47"/>
    <p:sldId id="330" r:id="rId48"/>
    <p:sldId id="331" r:id="rId49"/>
    <p:sldId id="332" r:id="rId50"/>
    <p:sldId id="333" r:id="rId51"/>
    <p:sldId id="335" r:id="rId52"/>
    <p:sldId id="338" r:id="rId53"/>
    <p:sldId id="336" r:id="rId54"/>
    <p:sldId id="337" r:id="rId55"/>
    <p:sldId id="339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9" r:id="rId73"/>
    <p:sldId id="360" r:id="rId74"/>
    <p:sldId id="361" r:id="rId75"/>
    <p:sldId id="410" r:id="rId76"/>
    <p:sldId id="367" r:id="rId77"/>
    <p:sldId id="362" r:id="rId78"/>
    <p:sldId id="363" r:id="rId79"/>
    <p:sldId id="364" r:id="rId80"/>
    <p:sldId id="365" r:id="rId81"/>
    <p:sldId id="366" r:id="rId82"/>
    <p:sldId id="369" r:id="rId83"/>
    <p:sldId id="370" r:id="rId84"/>
    <p:sldId id="377" r:id="rId85"/>
    <p:sldId id="373" r:id="rId86"/>
    <p:sldId id="374" r:id="rId87"/>
    <p:sldId id="375" r:id="rId88"/>
    <p:sldId id="376" r:id="rId89"/>
    <p:sldId id="378" r:id="rId90"/>
    <p:sldId id="381" r:id="rId91"/>
    <p:sldId id="380" r:id="rId92"/>
    <p:sldId id="382" r:id="rId93"/>
    <p:sldId id="383" r:id="rId94"/>
    <p:sldId id="386" r:id="rId95"/>
    <p:sldId id="387" r:id="rId96"/>
    <p:sldId id="388" r:id="rId97"/>
    <p:sldId id="389" r:id="rId98"/>
    <p:sldId id="390" r:id="rId99"/>
    <p:sldId id="391" r:id="rId100"/>
    <p:sldId id="405" r:id="rId101"/>
    <p:sldId id="406" r:id="rId102"/>
    <p:sldId id="394" r:id="rId103"/>
    <p:sldId id="397" r:id="rId104"/>
    <p:sldId id="398" r:id="rId105"/>
    <p:sldId id="399" r:id="rId106"/>
    <p:sldId id="400" r:id="rId107"/>
    <p:sldId id="401" r:id="rId108"/>
    <p:sldId id="403" r:id="rId109"/>
    <p:sldId id="404" r:id="rId110"/>
    <p:sldId id="407" r:id="rId111"/>
    <p:sldId id="408" r:id="rId112"/>
    <p:sldId id="417" r:id="rId113"/>
    <p:sldId id="413" r:id="rId114"/>
    <p:sldId id="414" r:id="rId115"/>
    <p:sldId id="415" r:id="rId116"/>
    <p:sldId id="416" r:id="rId117"/>
    <p:sldId id="418" r:id="rId118"/>
    <p:sldId id="422" r:id="rId119"/>
    <p:sldId id="420" r:id="rId120"/>
    <p:sldId id="421" r:id="rId121"/>
    <p:sldId id="419" r:id="rId122"/>
    <p:sldId id="452" r:id="rId123"/>
    <p:sldId id="464" r:id="rId124"/>
    <p:sldId id="463" r:id="rId125"/>
    <p:sldId id="462" r:id="rId126"/>
    <p:sldId id="460" r:id="rId127"/>
    <p:sldId id="461" r:id="rId128"/>
    <p:sldId id="456" r:id="rId129"/>
    <p:sldId id="457" r:id="rId130"/>
    <p:sldId id="458" r:id="rId131"/>
    <p:sldId id="454" r:id="rId132"/>
    <p:sldId id="455" r:id="rId133"/>
    <p:sldId id="459" r:id="rId134"/>
    <p:sldId id="449" r:id="rId135"/>
    <p:sldId id="321" r:id="rId136"/>
    <p:sldId id="423" r:id="rId137"/>
    <p:sldId id="425" r:id="rId138"/>
    <p:sldId id="426" r:id="rId139"/>
    <p:sldId id="427" r:id="rId140"/>
    <p:sldId id="428" r:id="rId141"/>
    <p:sldId id="429" r:id="rId142"/>
    <p:sldId id="448" r:id="rId143"/>
    <p:sldId id="442" r:id="rId144"/>
    <p:sldId id="447" r:id="rId145"/>
    <p:sldId id="444" r:id="rId146"/>
    <p:sldId id="445" r:id="rId147"/>
    <p:sldId id="446" r:id="rId148"/>
    <p:sldId id="261" r:id="rId149"/>
    <p:sldId id="258" r:id="rId150"/>
    <p:sldId id="260" r:id="rId151"/>
    <p:sldId id="259" r:id="rId152"/>
    <p:sldId id="430" r:id="rId153"/>
    <p:sldId id="431" r:id="rId154"/>
    <p:sldId id="432" r:id="rId155"/>
    <p:sldId id="433" r:id="rId156"/>
    <p:sldId id="434" r:id="rId157"/>
    <p:sldId id="435" r:id="rId158"/>
    <p:sldId id="436" r:id="rId159"/>
    <p:sldId id="438" r:id="rId160"/>
    <p:sldId id="439" r:id="rId161"/>
    <p:sldId id="440" r:id="rId162"/>
    <p:sldId id="441" r:id="rId163"/>
    <p:sldId id="443" r:id="rId164"/>
    <p:sldId id="437" r:id="rId165"/>
    <p:sldId id="424" r:id="rId166"/>
    <p:sldId id="412" r:id="rId167"/>
    <p:sldId id="402" r:id="rId168"/>
    <p:sldId id="396" r:id="rId169"/>
    <p:sldId id="392" r:id="rId170"/>
    <p:sldId id="271" r:id="rId171"/>
    <p:sldId id="272" r:id="rId172"/>
    <p:sldId id="273" r:id="rId173"/>
    <p:sldId id="274" r:id="rId174"/>
    <p:sldId id="275" r:id="rId175"/>
    <p:sldId id="280" r:id="rId176"/>
    <p:sldId id="317" r:id="rId177"/>
    <p:sldId id="310" r:id="rId178"/>
    <p:sldId id="409" r:id="rId179"/>
    <p:sldId id="368" r:id="rId1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AE5C"/>
    <a:srgbClr val="1BC457"/>
    <a:srgbClr val="1BD760"/>
    <a:srgbClr val="E7C2AB"/>
    <a:srgbClr val="2121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6"/>
    <p:restoredTop sz="95428"/>
  </p:normalViewPr>
  <p:slideViewPr>
    <p:cSldViewPr snapToGrid="0">
      <p:cViewPr>
        <p:scale>
          <a:sx n="33" d="100"/>
          <a:sy n="33" d="100"/>
        </p:scale>
        <p:origin x="285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A379-96C0-284B-BE3A-1B9BBBC99F7D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09EA3-C47B-3E4F-BE70-4C19BF707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1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09EA3-C47B-3E4F-BE70-4C19BF7079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E7B-2C2C-C056-CB92-A112C2CA0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EDCF1-871A-5118-B2B9-B9690F0ED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4EB-6227-41BC-A1FD-8C34B2B3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87F56-18C5-15C5-CD23-F1923581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EB8A7-9F9B-3931-989D-C24C9026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F232-C452-A5B5-1E90-E1BC2E93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1F930-0F6F-60A7-4E47-9A7277283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DAC8A-3A8A-6FA3-44B1-51378160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52FE7-1799-10D9-EA64-5ADC7B5E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8F4F-53FA-21F3-5564-AECE84AF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7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9A1C0-D28B-4171-86AA-9A604E3D7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71EFE-5981-0ED3-F37D-E4B691AE7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EE42-A1A7-84B5-F567-77AB6D71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542CF-1D16-8ABA-3E71-49CA0D7F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AB5C8-5E9B-6129-4969-AC12E31F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4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2260-C0FA-D2F8-B9F8-9BB512C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050E-35CB-248A-D302-A9F5E133B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BD68-E8B5-CB04-7EF2-2B021B4E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EB6B-8D05-1A22-DBEC-81E835EA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85D9-FBE1-F501-3C83-A94A9EED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BC34-D538-36A4-6E90-68752875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C754-DA4B-F064-3E8E-31F0F7D2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FD809-8D3E-C916-556E-E5C7D1C6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CD6E-F8CF-1ADD-B56D-4787AABE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79B70-218F-6CF2-6EE8-B7A029A1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B8B2-56E2-C949-4B5E-F508B809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2337-257D-944E-B611-259EECA7F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8ED81-521E-CE32-6D81-7774A5052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58FB0-8D4D-F6EE-8E29-9AEEF9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8849-BC86-B857-2238-AEC9BC30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BDEAD-F328-FACF-4A9D-78F9D66B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338-FA3A-C379-34B7-8A64D676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3A362-47C2-41CF-0DD1-CFE4957DF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E9445-4064-1573-2594-D3C268BCA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52833-1168-FF3A-7B4D-EA2B231C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9FE3D-3835-849D-C037-ADEDDEBC4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D9BBA-A14C-4BD1-1FE9-66AE6AB2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9A101-D721-8166-8050-8609533A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5A59D-FCF7-0E97-C0CF-FF876636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6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D259-28A7-B17F-3BE9-427D8BC5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BF9A6-B2D0-3337-CD64-364BA014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8AC3C-6D0F-8A16-B844-B287D217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34321-C866-132F-6403-85511FB2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C35DB-0F23-D823-D5B0-22004A98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C36A1-1093-7F06-4C4E-E92AFC79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D178C-B35C-39A7-01FA-95A888B6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AB70-7DF6-113A-BF8C-0F3079DC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1099-A224-9E46-CE74-79305E12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60872-B4F4-95DD-C8A5-059B3B059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CC1D-0DD7-497E-40AA-05062D3D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7E23C-9588-73B8-6F66-FD323DE0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405B-78FA-2CF9-6F48-85ACE834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A2AE-CEAE-8845-9495-1D1EAB88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396FF-842F-C50B-65DA-623848034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B6F76-D75E-13E0-10E3-40123DC28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FCAC-11F6-16B7-AE9D-F19ABACA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2C73-85C3-4CB3-B746-80A0C904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796-46FB-6EBA-FE0C-52E7936A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09FB4-8199-CC58-CF63-433BF435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DF960-624C-A7DB-8FA1-2C2B4F76A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32EF9-5058-E41B-8477-94360F6D8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76302-077F-2A4F-96E4-50FD8773E8B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08E0A-C0AB-8E3B-7DB9-B25DF5530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451-9CEB-70DD-E680-CC47836EC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6B4C9-9A60-D94B-837E-8F119641A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0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openxmlformats.org/officeDocument/2006/relationships/image" Target="../media/image2.gif"/><Relationship Id="rId10" Type="http://schemas.openxmlformats.org/officeDocument/2006/relationships/image" Target="../media/image7.jp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5.png"/><Relationship Id="rId4" Type="http://schemas.openxmlformats.org/officeDocument/2006/relationships/image" Target="../media/image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3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F6CA70B-A718-6844-0F56-04D4DD906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7F90241-34CE-4EAF-07D4-33E8FDF9DC01}"/>
              </a:ext>
            </a:extLst>
          </p:cNvPr>
          <p:cNvSpPr txBox="1"/>
          <p:nvPr/>
        </p:nvSpPr>
        <p:spPr>
          <a:xfrm>
            <a:off x="5495942" y="2802467"/>
            <a:ext cx="4502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Hey there!</a:t>
            </a:r>
          </a:p>
        </p:txBody>
      </p:sp>
      <p:pic>
        <p:nvPicPr>
          <p:cNvPr id="94" name="Picture 93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50608268-7E51-B232-A151-874CB0F1C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8" t="18772" r="17968" b="17197"/>
          <a:stretch/>
        </p:blipFill>
        <p:spPr>
          <a:xfrm>
            <a:off x="-134911" y="1576474"/>
            <a:ext cx="5803973" cy="3732551"/>
          </a:xfrm>
          <a:prstGeom prst="rect">
            <a:avLst/>
          </a:prstGeom>
        </p:spPr>
      </p:pic>
      <p:pic>
        <p:nvPicPr>
          <p:cNvPr id="97" name="Web &amp; Social Sound intro.mp3">
            <a:hlinkClick r:id="" action="ppaction://media"/>
            <a:extLst>
              <a:ext uri="{FF2B5EF4-FFF2-40B4-BE49-F238E27FC236}">
                <a16:creationId xmlns:a16="http://schemas.microsoft.com/office/drawing/2014/main" id="{16D46728-2AF2-FA20-8568-73F1DFFB7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6451600"/>
            <a:ext cx="4064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3C28F-CA19-9895-FE1E-963B9730936C}"/>
              </a:ext>
            </a:extLst>
          </p:cNvPr>
          <p:cNvSpPr txBox="1"/>
          <p:nvPr/>
        </p:nvSpPr>
        <p:spPr>
          <a:xfrm>
            <a:off x="861655" y="7832398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D116BC-FD86-72FA-9DC4-9AC73F7AB804}"/>
              </a:ext>
            </a:extLst>
          </p:cNvPr>
          <p:cNvSpPr/>
          <p:nvPr/>
        </p:nvSpPr>
        <p:spPr>
          <a:xfrm>
            <a:off x="947957" y="9108693"/>
            <a:ext cx="1516692" cy="1516692"/>
          </a:xfrm>
          <a:prstGeom prst="ellipse">
            <a:avLst/>
          </a:prstGeom>
          <a:blipFill>
            <a:blip r:embed="rId7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E03290-2F40-BB78-06B7-2481EF3EA776}"/>
              </a:ext>
            </a:extLst>
          </p:cNvPr>
          <p:cNvSpPr/>
          <p:nvPr/>
        </p:nvSpPr>
        <p:spPr>
          <a:xfrm>
            <a:off x="888344" y="9049082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D1268-FBF4-9AA5-9BDB-BB82149AF07F}"/>
              </a:ext>
            </a:extLst>
          </p:cNvPr>
          <p:cNvSpPr txBox="1"/>
          <p:nvPr/>
        </p:nvSpPr>
        <p:spPr>
          <a:xfrm>
            <a:off x="675046" y="11012397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680E2-1B4C-9ACC-ECE3-FDB561FA942E}"/>
              </a:ext>
            </a:extLst>
          </p:cNvPr>
          <p:cNvSpPr txBox="1"/>
          <p:nvPr/>
        </p:nvSpPr>
        <p:spPr>
          <a:xfrm>
            <a:off x="676361" y="11402049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B4586D-C2F2-4344-B972-4B52E5AF2F3C}"/>
              </a:ext>
            </a:extLst>
          </p:cNvPr>
          <p:cNvSpPr/>
          <p:nvPr/>
        </p:nvSpPr>
        <p:spPr>
          <a:xfrm>
            <a:off x="3152021" y="9108693"/>
            <a:ext cx="1516692" cy="1516692"/>
          </a:xfrm>
          <a:prstGeom prst="ellipse">
            <a:avLst/>
          </a:prstGeom>
          <a:blipFill>
            <a:blip r:embed="rId8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AD3BDD-41E0-AC08-1253-242CD7968AA3}"/>
              </a:ext>
            </a:extLst>
          </p:cNvPr>
          <p:cNvSpPr/>
          <p:nvPr/>
        </p:nvSpPr>
        <p:spPr>
          <a:xfrm>
            <a:off x="3092408" y="9049082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415510-3F63-6578-DAF6-513CD767F4E2}"/>
              </a:ext>
            </a:extLst>
          </p:cNvPr>
          <p:cNvSpPr/>
          <p:nvPr/>
        </p:nvSpPr>
        <p:spPr>
          <a:xfrm>
            <a:off x="5356085" y="9108693"/>
            <a:ext cx="1516692" cy="1516692"/>
          </a:xfrm>
          <a:prstGeom prst="ellipse">
            <a:avLst/>
          </a:prstGeom>
          <a:blipFill>
            <a:blip r:embed="rId9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BB2E4E-10F1-287F-8D39-9F879A56B545}"/>
              </a:ext>
            </a:extLst>
          </p:cNvPr>
          <p:cNvSpPr/>
          <p:nvPr/>
        </p:nvSpPr>
        <p:spPr>
          <a:xfrm>
            <a:off x="5296472" y="9049082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C7E18B-9A75-4991-BC77-4B7AFAFE5140}"/>
              </a:ext>
            </a:extLst>
          </p:cNvPr>
          <p:cNvSpPr/>
          <p:nvPr/>
        </p:nvSpPr>
        <p:spPr>
          <a:xfrm>
            <a:off x="7560149" y="9108693"/>
            <a:ext cx="1516692" cy="1516692"/>
          </a:xfrm>
          <a:prstGeom prst="ellipse">
            <a:avLst/>
          </a:prstGeom>
          <a:blipFill>
            <a:blip r:embed="rId10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0EF3C-AA8F-F936-D9EE-8B94C4E2E0B1}"/>
              </a:ext>
            </a:extLst>
          </p:cNvPr>
          <p:cNvSpPr/>
          <p:nvPr/>
        </p:nvSpPr>
        <p:spPr>
          <a:xfrm>
            <a:off x="7500536" y="9049082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B0365-D4D0-30FB-D916-D8BEAC0B6968}"/>
              </a:ext>
            </a:extLst>
          </p:cNvPr>
          <p:cNvSpPr txBox="1"/>
          <p:nvPr/>
        </p:nvSpPr>
        <p:spPr>
          <a:xfrm>
            <a:off x="675044" y="12145366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90939B-9253-540A-C51C-C955484F0735}"/>
              </a:ext>
            </a:extLst>
          </p:cNvPr>
          <p:cNvSpPr/>
          <p:nvPr/>
        </p:nvSpPr>
        <p:spPr>
          <a:xfrm>
            <a:off x="9764213" y="9108693"/>
            <a:ext cx="1516692" cy="1516692"/>
          </a:xfrm>
          <a:prstGeom prst="ellipse">
            <a:avLst/>
          </a:prstGeom>
          <a:blipFill>
            <a:blip r:embed="rId11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E34FBE-718E-E464-8BA7-F7F1536FAD80}"/>
              </a:ext>
            </a:extLst>
          </p:cNvPr>
          <p:cNvSpPr/>
          <p:nvPr/>
        </p:nvSpPr>
        <p:spPr>
          <a:xfrm>
            <a:off x="9704600" y="9049082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D6285-65E7-3D85-5A99-A82171729A5F}"/>
              </a:ext>
            </a:extLst>
          </p:cNvPr>
          <p:cNvSpPr txBox="1"/>
          <p:nvPr/>
        </p:nvSpPr>
        <p:spPr>
          <a:xfrm>
            <a:off x="2904482" y="11012397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96B96-E479-36C5-7969-B27B227DF79E}"/>
              </a:ext>
            </a:extLst>
          </p:cNvPr>
          <p:cNvSpPr txBox="1"/>
          <p:nvPr/>
        </p:nvSpPr>
        <p:spPr>
          <a:xfrm>
            <a:off x="2905797" y="11402049"/>
            <a:ext cx="2030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Technology, Entrepreneurship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B03F2-F389-3500-3688-EE17C256D830}"/>
              </a:ext>
            </a:extLst>
          </p:cNvPr>
          <p:cNvSpPr txBox="1"/>
          <p:nvPr/>
        </p:nvSpPr>
        <p:spPr>
          <a:xfrm>
            <a:off x="2904480" y="12145366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Entrepreneurship, SMEs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BDDEA-E9EC-0EDA-DDDB-BA1712C24AE7}"/>
              </a:ext>
            </a:extLst>
          </p:cNvPr>
          <p:cNvSpPr txBox="1"/>
          <p:nvPr/>
        </p:nvSpPr>
        <p:spPr>
          <a:xfrm>
            <a:off x="5109862" y="11012397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0B02A-E54B-90FC-E561-58C8DB1DDEFD}"/>
              </a:ext>
            </a:extLst>
          </p:cNvPr>
          <p:cNvSpPr txBox="1"/>
          <p:nvPr/>
        </p:nvSpPr>
        <p:spPr>
          <a:xfrm>
            <a:off x="5111177" y="11402049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4CE84-9F5E-3B99-12A3-3CEE033FC232}"/>
              </a:ext>
            </a:extLst>
          </p:cNvPr>
          <p:cNvSpPr txBox="1"/>
          <p:nvPr/>
        </p:nvSpPr>
        <p:spPr>
          <a:xfrm>
            <a:off x="5109860" y="12145366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2F2BE-94D4-2D59-7955-FD4F5BEB5318}"/>
              </a:ext>
            </a:extLst>
          </p:cNvPr>
          <p:cNvSpPr txBox="1"/>
          <p:nvPr/>
        </p:nvSpPr>
        <p:spPr>
          <a:xfrm>
            <a:off x="7339298" y="11012397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6D73D-7F72-1090-ECBD-3BC256220361}"/>
              </a:ext>
            </a:extLst>
          </p:cNvPr>
          <p:cNvSpPr txBox="1"/>
          <p:nvPr/>
        </p:nvSpPr>
        <p:spPr>
          <a:xfrm>
            <a:off x="7340613" y="11402049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A3832-7804-CC34-837F-D1A0663F3999}"/>
              </a:ext>
            </a:extLst>
          </p:cNvPr>
          <p:cNvSpPr txBox="1"/>
          <p:nvPr/>
        </p:nvSpPr>
        <p:spPr>
          <a:xfrm>
            <a:off x="7339296" y="12145366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AdTech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46766-DD91-512C-7766-029907310A78}"/>
              </a:ext>
            </a:extLst>
          </p:cNvPr>
          <p:cNvSpPr txBox="1"/>
          <p:nvPr/>
        </p:nvSpPr>
        <p:spPr>
          <a:xfrm>
            <a:off x="9517990" y="11012397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FDA650-CB6B-571D-BF90-DEA7BDFB304F}"/>
              </a:ext>
            </a:extLst>
          </p:cNvPr>
          <p:cNvSpPr txBox="1"/>
          <p:nvPr/>
        </p:nvSpPr>
        <p:spPr>
          <a:xfrm>
            <a:off x="9519305" y="11402049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D181B-9139-0B03-0B3B-D970F01160A8}"/>
              </a:ext>
            </a:extLst>
          </p:cNvPr>
          <p:cNvSpPr txBox="1"/>
          <p:nvPr/>
        </p:nvSpPr>
        <p:spPr>
          <a:xfrm>
            <a:off x="9517988" y="12145366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Cloud Solution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3343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3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6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Music Streaming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Podcasting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FAE3EF-D3BD-BF19-EAB9-91FD0EE4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8" b="21937"/>
          <a:stretch/>
        </p:blipFill>
        <p:spPr>
          <a:xfrm>
            <a:off x="-11663097" y="2027939"/>
            <a:ext cx="6234840" cy="271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2006</a:t>
            </a:r>
          </a:p>
          <a:p>
            <a:r>
              <a:rPr lang="en-US" sz="2000" b="1" dirty="0">
                <a:latin typeface=""/>
              </a:rPr>
              <a:t>by Daniel Ek and Martin </a:t>
            </a:r>
            <a:r>
              <a:rPr lang="en-US" sz="2000" b="1" dirty="0" err="1">
                <a:latin typeface=""/>
              </a:rPr>
              <a:t>Lorentzon</a:t>
            </a:r>
            <a:endParaRPr lang="en-US" sz="2000" b="1" dirty="0"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FCC6-EA72-11FE-6684-4BB9FE7E114C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</p:spTree>
    <p:extLst>
      <p:ext uri="{BB962C8B-B14F-4D97-AF65-F5344CB8AC3E}">
        <p14:creationId xmlns:p14="http://schemas.microsoft.com/office/powerpoint/2010/main" val="254979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1B3B914-430F-E547-44F9-4AA37DEAABE3}"/>
              </a:ext>
            </a:extLst>
          </p:cNvPr>
          <p:cNvSpPr/>
          <p:nvPr/>
        </p:nvSpPr>
        <p:spPr>
          <a:xfrm>
            <a:off x="9887758" y="2757848"/>
            <a:ext cx="1419600" cy="369332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0BB6DD-440C-5248-1809-3B679F1B32A0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Premium Revenue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34C0E0-43B6-76A8-BF31-6B7E854556CA}"/>
              </a:ext>
            </a:extLst>
          </p:cNvPr>
          <p:cNvSpPr txBox="1"/>
          <p:nvPr/>
        </p:nvSpPr>
        <p:spPr>
          <a:xfrm>
            <a:off x="7131563" y="3061319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851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7" grpId="0"/>
      <p:bldP spid="71" grpId="0" animBg="1"/>
      <p:bldP spid="7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4407CE6-7A78-0D6C-7375-8BAB2A2AEBCC}"/>
              </a:ext>
            </a:extLst>
          </p:cNvPr>
          <p:cNvSpPr/>
          <p:nvPr/>
        </p:nvSpPr>
        <p:spPr>
          <a:xfrm>
            <a:off x="1031634" y="3061319"/>
            <a:ext cx="2090316" cy="369332"/>
          </a:xfrm>
          <a:prstGeom prst="roundRect">
            <a:avLst>
              <a:gd name="adj" fmla="val 1483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Premium Revenue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F59421-9F71-FAC1-1554-0FBCFD2DDA23}"/>
              </a:ext>
            </a:extLst>
          </p:cNvPr>
          <p:cNvSpPr txBox="1"/>
          <p:nvPr/>
        </p:nvSpPr>
        <p:spPr>
          <a:xfrm>
            <a:off x="7131563" y="3061319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Ad-Supported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</p:spTree>
    <p:extLst>
      <p:ext uri="{BB962C8B-B14F-4D97-AF65-F5344CB8AC3E}">
        <p14:creationId xmlns:p14="http://schemas.microsoft.com/office/powerpoint/2010/main" val="426617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E09BE75-0EE3-63FF-DDF4-B50A0D0BB5BB}"/>
              </a:ext>
            </a:extLst>
          </p:cNvPr>
          <p:cNvSpPr/>
          <p:nvPr/>
        </p:nvSpPr>
        <p:spPr>
          <a:xfrm>
            <a:off x="7096518" y="3059668"/>
            <a:ext cx="2601033" cy="36933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360611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5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E09BE75-0EE3-63FF-DDF4-B50A0D0BB5BB}"/>
              </a:ext>
            </a:extLst>
          </p:cNvPr>
          <p:cNvSpPr/>
          <p:nvPr/>
        </p:nvSpPr>
        <p:spPr>
          <a:xfrm>
            <a:off x="912233" y="4032001"/>
            <a:ext cx="1335006" cy="369332"/>
          </a:xfrm>
          <a:prstGeom prst="roundRect">
            <a:avLst>
              <a:gd name="adj" fmla="val 1483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283889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F3F47AD-8D6E-4006-0702-B216C682CCDD}"/>
              </a:ext>
            </a:extLst>
          </p:cNvPr>
          <p:cNvSpPr/>
          <p:nvPr/>
        </p:nvSpPr>
        <p:spPr>
          <a:xfrm>
            <a:off x="1018664" y="4970097"/>
            <a:ext cx="1824165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4408854-0D88-A876-B5C8-7EE00CE870BF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Cost of revenue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9F4DB-D26B-0F28-CA57-87A97D59C4A1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R&amp;D</a:t>
            </a:r>
          </a:p>
        </p:txBody>
      </p:sp>
    </p:spTree>
    <p:extLst>
      <p:ext uri="{BB962C8B-B14F-4D97-AF65-F5344CB8AC3E}">
        <p14:creationId xmlns:p14="http://schemas.microsoft.com/office/powerpoint/2010/main" val="428044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4408854-0D88-A876-B5C8-7EE00CE870BF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1017984-DF43-5F37-251D-9250EBD947AA}"/>
              </a:ext>
            </a:extLst>
          </p:cNvPr>
          <p:cNvSpPr/>
          <p:nvPr/>
        </p:nvSpPr>
        <p:spPr>
          <a:xfrm>
            <a:off x="7351479" y="4970097"/>
            <a:ext cx="649536" cy="36933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AC0662-7F98-7A3A-3CEA-77F00B91E248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R&amp;D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EADA9-C135-F203-9A01-98C5703737C8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$1.98b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5CC1A-E181-638E-C93C-C84F6CBEB8D1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$1.67b</a:t>
            </a:r>
          </a:p>
        </p:txBody>
      </p:sp>
    </p:spTree>
    <p:extLst>
      <p:ext uri="{BB962C8B-B14F-4D97-AF65-F5344CB8AC3E}">
        <p14:creationId xmlns:p14="http://schemas.microsoft.com/office/powerpoint/2010/main" val="192367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$1.67b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AC0662-7F98-7A3A-3CEA-77F00B91E248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851232F-54FD-DFF6-A942-9E68F0EB57BD}"/>
              </a:ext>
            </a:extLst>
          </p:cNvPr>
          <p:cNvSpPr/>
          <p:nvPr/>
        </p:nvSpPr>
        <p:spPr>
          <a:xfrm>
            <a:off x="8168506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S&amp;M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3CB32-33D4-8027-DBD9-286F1E3B6086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</p:spTree>
    <p:extLst>
      <p:ext uri="{BB962C8B-B14F-4D97-AF65-F5344CB8AC3E}">
        <p14:creationId xmlns:p14="http://schemas.microsoft.com/office/powerpoint/2010/main" val="104842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49135" y="4140806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S&amp;M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502ABAE-4CE1-4457-D1ED-C1AAC72CC17F}"/>
              </a:ext>
            </a:extLst>
          </p:cNvPr>
          <p:cNvSpPr/>
          <p:nvPr/>
        </p:nvSpPr>
        <p:spPr>
          <a:xfrm>
            <a:off x="9013195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9EEC4-F81C-3715-E160-D3D47A9A3ED9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D9257-563A-83B9-B172-DAC71A6816C5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</p:spTree>
    <p:extLst>
      <p:ext uri="{BB962C8B-B14F-4D97-AF65-F5344CB8AC3E}">
        <p14:creationId xmlns:p14="http://schemas.microsoft.com/office/powerpoint/2010/main" val="317649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49135" y="4140806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S&amp;M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502ABAE-4CE1-4457-D1ED-C1AAC72CC17F}"/>
              </a:ext>
            </a:extLst>
          </p:cNvPr>
          <p:cNvSpPr/>
          <p:nvPr/>
        </p:nvSpPr>
        <p:spPr>
          <a:xfrm>
            <a:off x="9828443" y="4475550"/>
            <a:ext cx="1090413" cy="369332"/>
          </a:xfrm>
          <a:prstGeom prst="roundRect">
            <a:avLst>
              <a:gd name="adj" fmla="val 1483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9EEC4-F81C-3715-E160-D3D47A9A3ED9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D9257-563A-83B9-B172-DAC71A6816C5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C6B3A-485D-FFCE-A65C-A10F4DA813D1}"/>
              </a:ext>
            </a:extLst>
          </p:cNvPr>
          <p:cNvSpPr txBox="1"/>
          <p:nvPr/>
        </p:nvSpPr>
        <p:spPr>
          <a:xfrm>
            <a:off x="9887758" y="4470467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$15.78b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5E13-999F-E68A-C5FE-D8019DD01D74}"/>
              </a:ext>
            </a:extLst>
          </p:cNvPr>
          <p:cNvSpPr txBox="1"/>
          <p:nvPr/>
        </p:nvSpPr>
        <p:spPr>
          <a:xfrm>
            <a:off x="1088990" y="5717711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Gross Margin: Expected to stabilize at 26-27%</a:t>
            </a:r>
          </a:p>
        </p:txBody>
      </p:sp>
    </p:spTree>
    <p:extLst>
      <p:ext uri="{BB962C8B-B14F-4D97-AF65-F5344CB8AC3E}">
        <p14:creationId xmlns:p14="http://schemas.microsoft.com/office/powerpoint/2010/main" val="221650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49135" y="4140806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S&amp;M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9EEC4-F81C-3715-E160-D3D47A9A3ED9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D9257-563A-83B9-B172-DAC71A6816C5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C6B3A-485D-FFCE-A65C-A10F4DA813D1}"/>
              </a:ext>
            </a:extLst>
          </p:cNvPr>
          <p:cNvSpPr txBox="1"/>
          <p:nvPr/>
        </p:nvSpPr>
        <p:spPr>
          <a:xfrm>
            <a:off x="9887758" y="4470467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$15.78b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8F758B-405F-FB36-6E1C-ECA9AAC19C94}"/>
              </a:ext>
            </a:extLst>
          </p:cNvPr>
          <p:cNvSpPr/>
          <p:nvPr/>
        </p:nvSpPr>
        <p:spPr>
          <a:xfrm>
            <a:off x="1031632" y="5717711"/>
            <a:ext cx="5023580" cy="369332"/>
          </a:xfrm>
          <a:prstGeom prst="roundRect">
            <a:avLst>
              <a:gd name="adj" fmla="val 1483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B1919-5468-3D77-48BF-DFF471B802C1}"/>
              </a:ext>
            </a:extLst>
          </p:cNvPr>
          <p:cNvSpPr txBox="1"/>
          <p:nvPr/>
        </p:nvSpPr>
        <p:spPr>
          <a:xfrm>
            <a:off x="1088990" y="5717711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Gross Margin: Expected to stabilize at 26-27%</a:t>
            </a:r>
          </a:p>
        </p:txBody>
      </p:sp>
    </p:spTree>
    <p:extLst>
      <p:ext uri="{BB962C8B-B14F-4D97-AF65-F5344CB8AC3E}">
        <p14:creationId xmlns:p14="http://schemas.microsoft.com/office/powerpoint/2010/main" val="170625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0716FC2-7B57-8D71-371E-7A4EB0927B45}"/>
              </a:ext>
            </a:extLst>
          </p:cNvPr>
          <p:cNvSpPr/>
          <p:nvPr/>
        </p:nvSpPr>
        <p:spPr>
          <a:xfrm>
            <a:off x="931993" y="2027940"/>
            <a:ext cx="2380078" cy="2156602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Music Streaming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Podcasting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2006</a:t>
            </a:r>
          </a:p>
          <a:p>
            <a:r>
              <a:rPr lang="en-US" sz="2000" b="1" dirty="0">
                <a:latin typeface=""/>
              </a:rPr>
              <a:t>by Daniel Ek and Martin </a:t>
            </a:r>
            <a:r>
              <a:rPr lang="en-US" sz="2000" b="1" dirty="0" err="1">
                <a:latin typeface=""/>
              </a:rPr>
              <a:t>Lorentzon</a:t>
            </a:r>
            <a:endParaRPr lang="en-US" sz="2000" b="1" dirty="0"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B3F60-24B7-6529-8511-C910F4CE3287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</p:spTree>
    <p:extLst>
      <p:ext uri="{BB962C8B-B14F-4D97-AF65-F5344CB8AC3E}">
        <p14:creationId xmlns:p14="http://schemas.microsoft.com/office/powerpoint/2010/main" val="359804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49135" y="4140806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S&amp;M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9EEC4-F81C-3715-E160-D3D47A9A3ED9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D9257-563A-83B9-B172-DAC71A6816C5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C6B3A-485D-FFCE-A65C-A10F4DA813D1}"/>
              </a:ext>
            </a:extLst>
          </p:cNvPr>
          <p:cNvSpPr txBox="1"/>
          <p:nvPr/>
        </p:nvSpPr>
        <p:spPr>
          <a:xfrm>
            <a:off x="9887758" y="4470467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$15.78b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B1919-5468-3D77-48BF-DFF471B802C1}"/>
              </a:ext>
            </a:extLst>
          </p:cNvPr>
          <p:cNvSpPr txBox="1"/>
          <p:nvPr/>
        </p:nvSpPr>
        <p:spPr>
          <a:xfrm>
            <a:off x="1088990" y="5717711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Gross Margin: Expected to stabilize at 26-27%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5CCB2-6288-2A08-3AFE-80A66C1471DE}"/>
              </a:ext>
            </a:extLst>
          </p:cNvPr>
          <p:cNvSpPr txBox="1"/>
          <p:nvPr/>
        </p:nvSpPr>
        <p:spPr>
          <a:xfrm>
            <a:off x="861655" y="752603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C42B-F60B-1224-66B2-005B297ABCFF}"/>
              </a:ext>
            </a:extLst>
          </p:cNvPr>
          <p:cNvSpPr/>
          <p:nvPr/>
        </p:nvSpPr>
        <p:spPr>
          <a:xfrm>
            <a:off x="4517003" y="980261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735D3-419B-8681-4095-2D49BFDC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746422" y="9160561"/>
            <a:ext cx="584200" cy="5842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0B1242-50AD-EA92-1019-A165C2FF0AFB}"/>
              </a:ext>
            </a:extLst>
          </p:cNvPr>
          <p:cNvSpPr/>
          <p:nvPr/>
        </p:nvSpPr>
        <p:spPr>
          <a:xfrm>
            <a:off x="1069473" y="979429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Primary revenue driver, generating $12.05 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C271A-576C-2908-7CCE-AB116A11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9152241"/>
            <a:ext cx="584200" cy="5842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12F543-12BB-1B27-5208-D6F30F8F2293}"/>
              </a:ext>
            </a:extLst>
          </p:cNvPr>
          <p:cNvSpPr/>
          <p:nvPr/>
        </p:nvSpPr>
        <p:spPr>
          <a:xfrm>
            <a:off x="7997971" y="980261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572BF4-EF61-694D-73F9-00373B14B68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224356" y="916215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7DCE0-ADD0-D47B-9439-E704EF9F98CF}"/>
              </a:ext>
            </a:extLst>
          </p:cNvPr>
          <p:cNvSpPr txBox="1"/>
          <p:nvPr/>
        </p:nvSpPr>
        <p:spPr>
          <a:xfrm>
            <a:off x="861655" y="-606678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6B513-7B9E-2FF0-9C66-A9D8B13B6AD1}"/>
              </a:ext>
            </a:extLst>
          </p:cNvPr>
          <p:cNvSpPr txBox="1"/>
          <p:nvPr/>
        </p:nvSpPr>
        <p:spPr>
          <a:xfrm>
            <a:off x="941085" y="-4972257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A6138C-DEBF-F399-08BF-25BDBBFB7F01}"/>
              </a:ext>
            </a:extLst>
          </p:cNvPr>
          <p:cNvSpPr/>
          <p:nvPr/>
        </p:nvSpPr>
        <p:spPr>
          <a:xfrm>
            <a:off x="1031633" y="-4151468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EDC3-5879-F5E8-3E8D-4736A2A18C08}"/>
              </a:ext>
            </a:extLst>
          </p:cNvPr>
          <p:cNvSpPr txBox="1"/>
          <p:nvPr/>
        </p:nvSpPr>
        <p:spPr>
          <a:xfrm>
            <a:off x="941085" y="-459841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9690C-4E3E-2297-2B89-4EC5454AB33D}"/>
              </a:ext>
            </a:extLst>
          </p:cNvPr>
          <p:cNvSpPr txBox="1"/>
          <p:nvPr/>
        </p:nvSpPr>
        <p:spPr>
          <a:xfrm>
            <a:off x="931044" y="-2692159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EE527-F24A-3984-9804-CE9DE99731AA}"/>
              </a:ext>
            </a:extLst>
          </p:cNvPr>
          <p:cNvSpPr txBox="1"/>
          <p:nvPr/>
        </p:nvSpPr>
        <p:spPr>
          <a:xfrm>
            <a:off x="9870813" y="-4332329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594301-4618-CDC1-99D7-AA2383A509F5}"/>
              </a:ext>
            </a:extLst>
          </p:cNvPr>
          <p:cNvSpPr/>
          <p:nvPr/>
        </p:nvSpPr>
        <p:spPr>
          <a:xfrm>
            <a:off x="1031634" y="-2246508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3BE0B-9E76-66A2-4D24-44CB23400357}"/>
              </a:ext>
            </a:extLst>
          </p:cNvPr>
          <p:cNvSpPr txBox="1"/>
          <p:nvPr/>
        </p:nvSpPr>
        <p:spPr>
          <a:xfrm>
            <a:off x="6424646" y="-2246508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89B89-5AF9-89D6-80BA-3EF42AC753B8}"/>
              </a:ext>
            </a:extLst>
          </p:cNvPr>
          <p:cNvSpPr txBox="1"/>
          <p:nvPr/>
        </p:nvSpPr>
        <p:spPr>
          <a:xfrm>
            <a:off x="973099" y="-306470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18B66-4F5D-E23F-3A03-2219D307DF9B}"/>
              </a:ext>
            </a:extLst>
          </p:cNvPr>
          <p:cNvSpPr txBox="1"/>
          <p:nvPr/>
        </p:nvSpPr>
        <p:spPr>
          <a:xfrm>
            <a:off x="1031634" y="-3663331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092DB-FE7E-9FC1-DA44-04BE3B6AD9D0}"/>
              </a:ext>
            </a:extLst>
          </p:cNvPr>
          <p:cNvSpPr txBox="1"/>
          <p:nvPr/>
        </p:nvSpPr>
        <p:spPr>
          <a:xfrm>
            <a:off x="9900147" y="-3966802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418F71-6B82-3EBA-7F8A-41CBE2453670}"/>
              </a:ext>
            </a:extLst>
          </p:cNvPr>
          <p:cNvSpPr/>
          <p:nvPr/>
        </p:nvSpPr>
        <p:spPr>
          <a:xfrm>
            <a:off x="1044021" y="-4151468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EC901CB-E8D8-B91A-43D5-0A211068648B}"/>
              </a:ext>
            </a:extLst>
          </p:cNvPr>
          <p:cNvSpPr/>
          <p:nvPr/>
        </p:nvSpPr>
        <p:spPr>
          <a:xfrm>
            <a:off x="8595144" y="-4151149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7A74B-467B-B386-BB34-AD55C2EB2B6F}"/>
              </a:ext>
            </a:extLst>
          </p:cNvPr>
          <p:cNvSpPr txBox="1"/>
          <p:nvPr/>
        </p:nvSpPr>
        <p:spPr>
          <a:xfrm>
            <a:off x="8852881" y="-415406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F4527-D9C5-617C-7E60-1E2B23B2409B}"/>
              </a:ext>
            </a:extLst>
          </p:cNvPr>
          <p:cNvSpPr txBox="1"/>
          <p:nvPr/>
        </p:nvSpPr>
        <p:spPr>
          <a:xfrm>
            <a:off x="7651515" y="-4150404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991239-060E-8621-B93C-5CD7D1CD8341}"/>
              </a:ext>
            </a:extLst>
          </p:cNvPr>
          <p:cNvSpPr/>
          <p:nvPr/>
        </p:nvSpPr>
        <p:spPr>
          <a:xfrm>
            <a:off x="7361924" y="-224910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BBB71A-3A0E-2E28-89E7-A1D9BBEB9E78}"/>
              </a:ext>
            </a:extLst>
          </p:cNvPr>
          <p:cNvSpPr txBox="1"/>
          <p:nvPr/>
        </p:nvSpPr>
        <p:spPr>
          <a:xfrm>
            <a:off x="7650515" y="-224330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BB73423-7462-E3F8-11B3-3F9C9AA840D1}"/>
              </a:ext>
            </a:extLst>
          </p:cNvPr>
          <p:cNvSpPr/>
          <p:nvPr/>
        </p:nvSpPr>
        <p:spPr>
          <a:xfrm>
            <a:off x="8452337" y="-2251692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0DF1A9-A079-0473-E756-AC6EE9E9547C}"/>
              </a:ext>
            </a:extLst>
          </p:cNvPr>
          <p:cNvSpPr txBox="1"/>
          <p:nvPr/>
        </p:nvSpPr>
        <p:spPr>
          <a:xfrm>
            <a:off x="8575401" y="-224447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7AF326E-332D-8549-FCCC-848A96C260A2}"/>
              </a:ext>
            </a:extLst>
          </p:cNvPr>
          <p:cNvSpPr/>
          <p:nvPr/>
        </p:nvSpPr>
        <p:spPr>
          <a:xfrm>
            <a:off x="9369350" y="-2251692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8CDBE9-81A6-4943-E95A-6B778A808A4B}"/>
              </a:ext>
            </a:extLst>
          </p:cNvPr>
          <p:cNvSpPr txBox="1"/>
          <p:nvPr/>
        </p:nvSpPr>
        <p:spPr>
          <a:xfrm>
            <a:off x="8949135" y="-2583844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EE4B3-5900-A5C0-FCFA-6E7EDE9769A7}"/>
              </a:ext>
            </a:extLst>
          </p:cNvPr>
          <p:cNvSpPr txBox="1"/>
          <p:nvPr/>
        </p:nvSpPr>
        <p:spPr>
          <a:xfrm>
            <a:off x="8183332" y="-1754553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S&amp;M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702A06-A43D-0729-1C99-DEF66A8FAF35}"/>
              </a:ext>
            </a:extLst>
          </p:cNvPr>
          <p:cNvSpPr txBox="1"/>
          <p:nvPr/>
        </p:nvSpPr>
        <p:spPr>
          <a:xfrm>
            <a:off x="9028021" y="-1754553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G&amp;A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E8A78-8103-147E-3D40-8296DFBA84E9}"/>
              </a:ext>
            </a:extLst>
          </p:cNvPr>
          <p:cNvSpPr txBox="1"/>
          <p:nvPr/>
        </p:nvSpPr>
        <p:spPr>
          <a:xfrm>
            <a:off x="7117785" y="-3664982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098BB5-8F42-036C-F440-1B137E7EF832}"/>
              </a:ext>
            </a:extLst>
          </p:cNvPr>
          <p:cNvSpPr txBox="1"/>
          <p:nvPr/>
        </p:nvSpPr>
        <p:spPr>
          <a:xfrm>
            <a:off x="1018664" y="-1754553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Cost of revenue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66823-4B32-96EC-6B7D-28084CA9BF0F}"/>
              </a:ext>
            </a:extLst>
          </p:cNvPr>
          <p:cNvSpPr txBox="1"/>
          <p:nvPr/>
        </p:nvSpPr>
        <p:spPr>
          <a:xfrm>
            <a:off x="7359429" y="-1754553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R&amp;D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54B76C-47EF-A828-6580-2055F2EB93F4}"/>
              </a:ext>
            </a:extLst>
          </p:cNvPr>
          <p:cNvSpPr txBox="1"/>
          <p:nvPr/>
        </p:nvSpPr>
        <p:spPr>
          <a:xfrm>
            <a:off x="9887758" y="-2254183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$15.78b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D319F5-340F-0F8A-75D8-F4BD2868DEB6}"/>
              </a:ext>
            </a:extLst>
          </p:cNvPr>
          <p:cNvSpPr txBox="1"/>
          <p:nvPr/>
        </p:nvSpPr>
        <p:spPr>
          <a:xfrm>
            <a:off x="1088990" y="-1006939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Gross Margin: Expected to stabilize at 26-27%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8C5FF3-C478-724F-52E4-C0AD137506CB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6F213-3F17-523A-4B73-6186F098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2A272-C874-02DA-A36E-FDEFA60D8F6B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Primary revenue driver, generating $12.05 billion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F1B52-61E6-5A2A-D694-1FD688A4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CD8374E-0FE2-9072-B37F-6502AC02E5B5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7A8C78E-43EB-4773-A043-FD6FD8B4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8C5FF3-C478-724F-52E4-C0AD137506CB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6F213-3F17-523A-4B73-6186F098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2A272-C874-02DA-A36E-FDEFA60D8F6B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Primary revenue driver, generating $12.05 billion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F1B52-61E6-5A2A-D694-1FD688A4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CD8374E-0FE2-9072-B37F-6502AC02E5B5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7A8C78E-43EB-4773-A043-FD6FD8B4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DDFE92-29B3-9505-DC28-18765BD36113}"/>
              </a:ext>
            </a:extLst>
          </p:cNvPr>
          <p:cNvSpPr/>
          <p:nvPr/>
        </p:nvSpPr>
        <p:spPr>
          <a:xfrm>
            <a:off x="955972" y="1998184"/>
            <a:ext cx="3352792" cy="3654471"/>
          </a:xfrm>
          <a:prstGeom prst="roundRect">
            <a:avLst>
              <a:gd name="adj" fmla="val 12769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Primary revenue driver, generating $12.05 billion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7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DDFE92-29B3-9505-DC28-18765BD36113}"/>
              </a:ext>
            </a:extLst>
          </p:cNvPr>
          <p:cNvSpPr/>
          <p:nvPr/>
        </p:nvSpPr>
        <p:spPr>
          <a:xfrm>
            <a:off x="4364193" y="1998185"/>
            <a:ext cx="3352792" cy="3488216"/>
          </a:xfrm>
          <a:prstGeom prst="roundRect">
            <a:avLst>
              <a:gd name="adj" fmla="val 127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EB0ACF-CE3B-04B1-111E-2291D6B1453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Primary revenue driver, generating $12.05 billion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06E0D-A126-84A9-C9D3-6CA7DDEC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DDFE92-29B3-9505-DC28-18765BD36113}"/>
              </a:ext>
            </a:extLst>
          </p:cNvPr>
          <p:cNvSpPr/>
          <p:nvPr/>
        </p:nvSpPr>
        <p:spPr>
          <a:xfrm>
            <a:off x="7827836" y="1998185"/>
            <a:ext cx="3352792" cy="3054413"/>
          </a:xfrm>
          <a:prstGeom prst="roundRect">
            <a:avLst>
              <a:gd name="adj" fmla="val 127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EB0ACF-CE3B-04B1-111E-2291D6B1453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Primary revenue driver, generating $12.05 billion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62317-C6C7-BE61-4803-BAF9FF4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2BE7F7-384C-ADEA-9F79-889BA3E6765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8A875-4C72-6DF8-6B2A-6578FAB4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9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EB0ACF-CE3B-04B1-111E-2291D6B1453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Primary revenue driver, generating $12.05 billion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62317-C6C7-BE61-4803-BAF9FF4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2BE7F7-384C-ADEA-9F79-889BA3E6765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E0DD4-949B-D8F9-0EC2-AA0EF02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B2226D-052F-5120-490F-3255D5256456}"/>
              </a:ext>
            </a:extLst>
          </p:cNvPr>
          <p:cNvSpPr txBox="1"/>
          <p:nvPr/>
        </p:nvSpPr>
        <p:spPr>
          <a:xfrm>
            <a:off x="947555" y="7443835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FCECC7-9F4C-0A72-B39A-66C74C1E0752}"/>
              </a:ext>
            </a:extLst>
          </p:cNvPr>
          <p:cNvSpPr/>
          <p:nvPr/>
        </p:nvSpPr>
        <p:spPr>
          <a:xfrm>
            <a:off x="8083871" y="9720423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C6AB16-0AF4-8963-0B1C-710FEB0AB0B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8310256" y="9079959"/>
            <a:ext cx="584200" cy="5842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73559A9-FBCC-589B-D2AD-47DCEE75F172}"/>
              </a:ext>
            </a:extLst>
          </p:cNvPr>
          <p:cNvSpPr/>
          <p:nvPr/>
        </p:nvSpPr>
        <p:spPr>
          <a:xfrm>
            <a:off x="1155373" y="9712102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AF2C6C-C953-BEAE-BFB8-A78A64DE74B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384793" y="9070046"/>
            <a:ext cx="584200" cy="5842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F958CD-9B30-671D-D3C4-702784183BAF}"/>
              </a:ext>
            </a:extLst>
          </p:cNvPr>
          <p:cNvSpPr/>
          <p:nvPr/>
        </p:nvSpPr>
        <p:spPr>
          <a:xfrm>
            <a:off x="4602903" y="9720423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95C905-52E6-FC33-F43C-3C2DDDB88E7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4832322" y="907836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2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4D156-0E08-43C2-19DA-93C09DB708FD}"/>
              </a:ext>
            </a:extLst>
          </p:cNvPr>
          <p:cNvSpPr txBox="1"/>
          <p:nvPr/>
        </p:nvSpPr>
        <p:spPr>
          <a:xfrm>
            <a:off x="861655" y="-610869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B640897-ACE7-6AA1-68C5-CA9BB55BA13B}"/>
              </a:ext>
            </a:extLst>
          </p:cNvPr>
          <p:cNvSpPr/>
          <p:nvPr/>
        </p:nvSpPr>
        <p:spPr>
          <a:xfrm>
            <a:off x="7997971" y="-3832102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BBF7D5-948B-B866-D9BA-5CABDD10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24356" y="-4472566"/>
            <a:ext cx="584200" cy="5842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0C35F2-0FEB-58C1-1DAA-E6E5427A7F9A}"/>
              </a:ext>
            </a:extLst>
          </p:cNvPr>
          <p:cNvSpPr/>
          <p:nvPr/>
        </p:nvSpPr>
        <p:spPr>
          <a:xfrm>
            <a:off x="1069473" y="-3840423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Primary revenue driver, generating $12.05 billion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21DE6C-0A95-33AF-C9CE-EDCC1ADD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-4482479"/>
            <a:ext cx="584200" cy="5842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741717B-8041-C4BE-C16C-BE10416CA1A5}"/>
              </a:ext>
            </a:extLst>
          </p:cNvPr>
          <p:cNvSpPr/>
          <p:nvPr/>
        </p:nvSpPr>
        <p:spPr>
          <a:xfrm>
            <a:off x="4517003" y="-3832102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9EC607-56AA-F744-4CAC-8A261DC3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-4474159"/>
            <a:ext cx="584200" cy="584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75D9E87-F943-9B20-1F73-CCC4D62EDB96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AFF03-BF17-B50D-3D0D-8074EC44534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416905-C07D-3286-65CA-F2EDDB75DCD9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3E890E4-D826-95F8-AD9F-568104AD0DC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91177A-AFA8-12EA-191F-D01AF529F1D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413B83-BA5A-017B-2DC0-90EA4E10CB6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A6920E6-6BB8-C190-028E-DFE43B129871}"/>
              </a:ext>
            </a:extLst>
          </p:cNvPr>
          <p:cNvSpPr/>
          <p:nvPr/>
        </p:nvSpPr>
        <p:spPr>
          <a:xfrm>
            <a:off x="955972" y="1998184"/>
            <a:ext cx="3011673" cy="3292273"/>
          </a:xfrm>
          <a:prstGeom prst="roundRect">
            <a:avLst>
              <a:gd name="adj" fmla="val 12769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75D9E87-F943-9B20-1F73-CCC4D62EDB96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AFF03-BF17-B50D-3D0D-8074EC4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416905-C07D-3286-65CA-F2EDDB75DCD9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3E890E4-D826-95F8-AD9F-568104AD0DC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91177A-AFA8-12EA-191F-D01AF529F1D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413B83-BA5A-017B-2DC0-90EA4E10CB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A6920E6-6BB8-C190-028E-DFE43B129871}"/>
              </a:ext>
            </a:extLst>
          </p:cNvPr>
          <p:cNvSpPr/>
          <p:nvPr/>
        </p:nvSpPr>
        <p:spPr>
          <a:xfrm>
            <a:off x="4401304" y="1998185"/>
            <a:ext cx="3449276" cy="3126265"/>
          </a:xfrm>
          <a:prstGeom prst="roundRect">
            <a:avLst>
              <a:gd name="adj" fmla="val 127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75D9E87-F943-9B20-1F73-CCC4D62EDB96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AFF03-BF17-B50D-3D0D-8074EC4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91177A-AFA8-12EA-191F-D01AF529F1D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413B83-BA5A-017B-2DC0-90EA4E10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2E935-1547-A4C1-0C90-8962B459D439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F0FA1-4700-DD07-638C-6944A578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0716FC2-7B57-8D71-371E-7A4EB0927B45}"/>
              </a:ext>
            </a:extLst>
          </p:cNvPr>
          <p:cNvSpPr/>
          <p:nvPr/>
        </p:nvSpPr>
        <p:spPr>
          <a:xfrm>
            <a:off x="931993" y="2027939"/>
            <a:ext cx="2380078" cy="2713333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Music Streaming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Podcasting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2006</a:t>
            </a:r>
          </a:p>
          <a:p>
            <a:r>
              <a:rPr lang="en-US" sz="2000" b="1" dirty="0">
                <a:latin typeface=""/>
              </a:rPr>
              <a:t>by Daniel Ek and Martin </a:t>
            </a:r>
            <a:r>
              <a:rPr lang="en-US" sz="2000" b="1" dirty="0" err="1">
                <a:latin typeface=""/>
              </a:rPr>
              <a:t>Lorentzon</a:t>
            </a:r>
            <a:endParaRPr lang="en-US" sz="2000" b="1" dirty="0"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8E8D6-B707-54D7-8DDA-7007BED77FC1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</p:spTree>
    <p:extLst>
      <p:ext uri="{BB962C8B-B14F-4D97-AF65-F5344CB8AC3E}">
        <p14:creationId xmlns:p14="http://schemas.microsoft.com/office/powerpoint/2010/main" val="159249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A6920E6-6BB8-C190-028E-DFE43B129871}"/>
              </a:ext>
            </a:extLst>
          </p:cNvPr>
          <p:cNvSpPr/>
          <p:nvPr/>
        </p:nvSpPr>
        <p:spPr>
          <a:xfrm>
            <a:off x="7865474" y="1998185"/>
            <a:ext cx="3449276" cy="2985295"/>
          </a:xfrm>
          <a:prstGeom prst="roundRect">
            <a:avLst>
              <a:gd name="adj" fmla="val 1276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75D9E87-F943-9B20-1F73-CCC4D62EDB96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AFF03-BF17-B50D-3D0D-8074EC4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D2E935-1547-A4C1-0C90-8962B459D439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E77C4-2765-5864-C87F-E7A8E6F7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6F6DEA-70BA-F6A1-81FD-1AFCBA99E86B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67F9C-613B-230F-5DC3-7C753B81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75D9E87-F943-9B20-1F73-CCC4D62EDB96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AFF03-BF17-B50D-3D0D-8074EC44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416905-C07D-3286-65CA-F2EDDB75DCD9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3E890E4-D826-95F8-AD9F-568104A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91177A-AFA8-12EA-191F-D01AF529F1D0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413B83-BA5A-017B-2DC0-90EA4E10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E10AA9A-BD29-3D33-ADAE-071A6215B2DA}"/>
              </a:ext>
            </a:extLst>
          </p:cNvPr>
          <p:cNvGrpSpPr/>
          <p:nvPr/>
        </p:nvGrpSpPr>
        <p:grpSpPr>
          <a:xfrm>
            <a:off x="861655" y="7424430"/>
            <a:ext cx="10735904" cy="4162057"/>
            <a:chOff x="861655" y="7424430"/>
            <a:chExt cx="10735904" cy="4162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D35249-7E6E-E009-3FBC-2908C4BDA14E}"/>
                </a:ext>
              </a:extLst>
            </p:cNvPr>
            <p:cNvSpPr txBox="1"/>
            <p:nvPr/>
          </p:nvSpPr>
          <p:spPr>
            <a:xfrm>
              <a:off x="861655" y="7424430"/>
              <a:ext cx="96620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Key Performance Indicators (KPIs)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707E6A0-6AC5-B0C3-8D7A-C6A3D03B8B4A}"/>
                </a:ext>
              </a:extLst>
            </p:cNvPr>
            <p:cNvSpPr/>
            <p:nvPr/>
          </p:nvSpPr>
          <p:spPr>
            <a:xfrm>
              <a:off x="4152937" y="10044227"/>
              <a:ext cx="2169134" cy="1117492"/>
            </a:xfrm>
            <a:prstGeom prst="roundRect">
              <a:avLst>
                <a:gd name="adj" fmla="val 799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Premium Subscribers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142CCCF-3422-D966-F770-AD26E5EDB620}"/>
                </a:ext>
              </a:extLst>
            </p:cNvPr>
            <p:cNvSpPr/>
            <p:nvPr/>
          </p:nvSpPr>
          <p:spPr>
            <a:xfrm>
              <a:off x="6563757" y="10044227"/>
              <a:ext cx="2284996" cy="1542260"/>
            </a:xfrm>
            <a:prstGeom prst="roundRect">
              <a:avLst>
                <a:gd name="adj" fmla="val 33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Churn Rate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28DDF4-AFEE-6453-9AE8-0FD4B314DCD4}"/>
                </a:ext>
              </a:extLst>
            </p:cNvPr>
            <p:cNvSpPr/>
            <p:nvPr/>
          </p:nvSpPr>
          <p:spPr>
            <a:xfrm>
              <a:off x="9071347" y="10035906"/>
              <a:ext cx="2526212" cy="1542260"/>
            </a:xfrm>
            <a:prstGeom prst="roundRect">
              <a:avLst>
                <a:gd name="adj" fmla="val 1452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Average Revenue per User (ARPU)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CCC3FDC-E274-BE03-F3DB-D512B687A3F2}"/>
                </a:ext>
              </a:extLst>
            </p:cNvPr>
            <p:cNvSpPr/>
            <p:nvPr/>
          </p:nvSpPr>
          <p:spPr>
            <a:xfrm>
              <a:off x="984632" y="10035906"/>
              <a:ext cx="2809476" cy="1125812"/>
            </a:xfrm>
            <a:prstGeom prst="roundRect">
              <a:avLst>
                <a:gd name="adj" fmla="val 40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Monthly Active Users (MAUs)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56506D-5584-55B7-8488-BE81E0A2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536" y="9473249"/>
              <a:ext cx="497702" cy="4977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D8B66D-202A-3ABA-5508-380C56AD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370987" y="9481569"/>
              <a:ext cx="497702" cy="4977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6A4EA50-AB8D-7A88-5F6F-F9854E39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80846" y="9483162"/>
              <a:ext cx="497702" cy="49770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2F68C83-B292-4A44-14D2-FCC83CA8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285844" y="9483162"/>
              <a:ext cx="497702" cy="497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17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10DB430-BDCD-E7F3-082C-E6FCDA3822F2}"/>
              </a:ext>
            </a:extLst>
          </p:cNvPr>
          <p:cNvGrpSpPr/>
          <p:nvPr/>
        </p:nvGrpSpPr>
        <p:grpSpPr>
          <a:xfrm>
            <a:off x="861655" y="657870"/>
            <a:ext cx="10735904" cy="4162057"/>
            <a:chOff x="861655" y="657870"/>
            <a:chExt cx="10735904" cy="41620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0B599F-1AD8-8DFB-9898-93A5D770D504}"/>
                </a:ext>
              </a:extLst>
            </p:cNvPr>
            <p:cNvSpPr txBox="1"/>
            <p:nvPr/>
          </p:nvSpPr>
          <p:spPr>
            <a:xfrm>
              <a:off x="861655" y="657870"/>
              <a:ext cx="96620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Key Performance Indicators (KPIs)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8F4849-BA98-F7F8-865C-4D13A4221DD0}"/>
                </a:ext>
              </a:extLst>
            </p:cNvPr>
            <p:cNvSpPr/>
            <p:nvPr/>
          </p:nvSpPr>
          <p:spPr>
            <a:xfrm>
              <a:off x="4152937" y="3277667"/>
              <a:ext cx="2169134" cy="1117492"/>
            </a:xfrm>
            <a:prstGeom prst="roundRect">
              <a:avLst>
                <a:gd name="adj" fmla="val 799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Premium Subscribers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7E75984-4F06-E5E2-E9A2-BFCA533B19FB}"/>
                </a:ext>
              </a:extLst>
            </p:cNvPr>
            <p:cNvSpPr/>
            <p:nvPr/>
          </p:nvSpPr>
          <p:spPr>
            <a:xfrm>
              <a:off x="6563757" y="3277667"/>
              <a:ext cx="2284996" cy="1542260"/>
            </a:xfrm>
            <a:prstGeom prst="roundRect">
              <a:avLst>
                <a:gd name="adj" fmla="val 33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Churn Rate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6D1328-6F1A-C243-3FD9-D1D6B97383CA}"/>
                </a:ext>
              </a:extLst>
            </p:cNvPr>
            <p:cNvSpPr/>
            <p:nvPr/>
          </p:nvSpPr>
          <p:spPr>
            <a:xfrm>
              <a:off x="9071347" y="3269346"/>
              <a:ext cx="2526212" cy="1542260"/>
            </a:xfrm>
            <a:prstGeom prst="roundRect">
              <a:avLst>
                <a:gd name="adj" fmla="val 1452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Average Revenue per User (ARPU)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32261FF-EE05-5037-E97A-DFC39F6C33D1}"/>
                </a:ext>
              </a:extLst>
            </p:cNvPr>
            <p:cNvSpPr/>
            <p:nvPr/>
          </p:nvSpPr>
          <p:spPr>
            <a:xfrm>
              <a:off x="984632" y="3269346"/>
              <a:ext cx="2809476" cy="1125812"/>
            </a:xfrm>
            <a:prstGeom prst="roundRect">
              <a:avLst>
                <a:gd name="adj" fmla="val 40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Monthly Active Users (MAUs)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54C4E44-FB64-562B-C837-D33C338EA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99536" y="2706689"/>
              <a:ext cx="497702" cy="4977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924379-8E68-9E5D-C0A7-AD7C7DCC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70987" y="2715009"/>
              <a:ext cx="497702" cy="4977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3FAFD8-EC5F-784B-95C0-D0A885BC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780846" y="2716602"/>
              <a:ext cx="497702" cy="4977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56443A-BF02-E357-51CF-DD156D75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285844" y="2716602"/>
              <a:ext cx="497702" cy="497702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09EEC4D-69A9-8AEA-A220-ACDBF4AF2B5A}"/>
              </a:ext>
            </a:extLst>
          </p:cNvPr>
          <p:cNvSpPr txBox="1"/>
          <p:nvPr/>
        </p:nvSpPr>
        <p:spPr>
          <a:xfrm>
            <a:off x="861655" y="7445527"/>
            <a:ext cx="4195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behavior</a:t>
            </a:r>
          </a:p>
        </p:txBody>
      </p:sp>
      <p:pic>
        <p:nvPicPr>
          <p:cNvPr id="54" name="Picture 53" descr="A graph of different colors&#10;&#10;Description automatically generated">
            <a:extLst>
              <a:ext uri="{FF2B5EF4-FFF2-40B4-BE49-F238E27FC236}">
                <a16:creationId xmlns:a16="http://schemas.microsoft.com/office/drawing/2014/main" id="{228DE407-D0B6-3B96-A15A-0DD8DE46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908" y="8118603"/>
            <a:ext cx="8956184" cy="537371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40E1767-7CD8-5BE8-9DEC-B6D9D51E40A4}"/>
              </a:ext>
            </a:extLst>
          </p:cNvPr>
          <p:cNvSpPr txBox="1"/>
          <p:nvPr/>
        </p:nvSpPr>
        <p:spPr>
          <a:xfrm>
            <a:off x="861655" y="-5944564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97136D0-ECBB-7840-E606-BCDB2C247420}"/>
              </a:ext>
            </a:extLst>
          </p:cNvPr>
          <p:cNvSpPr/>
          <p:nvPr/>
        </p:nvSpPr>
        <p:spPr>
          <a:xfrm>
            <a:off x="7997971" y="-3667976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E080DBF-98D0-6DD5-6F03-727CE983C0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24356" y="-4308440"/>
            <a:ext cx="584200" cy="584200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A3453BB-1A41-25F0-EF13-FA4CBD86A032}"/>
              </a:ext>
            </a:extLst>
          </p:cNvPr>
          <p:cNvSpPr/>
          <p:nvPr/>
        </p:nvSpPr>
        <p:spPr>
          <a:xfrm>
            <a:off x="1069473" y="-367629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40764DF-6106-BCC5-51CF-A9F4711507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98893" y="-4318353"/>
            <a:ext cx="584200" cy="584200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7BCCB6F-44BB-225A-BF10-C0DBB9F3AC18}"/>
              </a:ext>
            </a:extLst>
          </p:cNvPr>
          <p:cNvSpPr/>
          <p:nvPr/>
        </p:nvSpPr>
        <p:spPr>
          <a:xfrm>
            <a:off x="4517003" y="-3667976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12E53F-D2F6-3DB6-7C3E-8D0502AD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46422" y="-431003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195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behavior</a:t>
            </a:r>
          </a:p>
        </p:txBody>
      </p:sp>
      <p:pic>
        <p:nvPicPr>
          <p:cNvPr id="3" name="Picture 2" descr="A graph of different colors&#10;&#10;Description automatically generated">
            <a:extLst>
              <a:ext uri="{FF2B5EF4-FFF2-40B4-BE49-F238E27FC236}">
                <a16:creationId xmlns:a16="http://schemas.microsoft.com/office/drawing/2014/main" id="{D7134734-32DD-D067-AEF6-2C6CD35C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08" y="1330946"/>
            <a:ext cx="8956184" cy="537371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0E92D3-CBA5-9092-6658-E3F25F3E52DB}"/>
              </a:ext>
            </a:extLst>
          </p:cNvPr>
          <p:cNvSpPr/>
          <p:nvPr/>
        </p:nvSpPr>
        <p:spPr>
          <a:xfrm>
            <a:off x="13485707" y="1739254"/>
            <a:ext cx="2926080" cy="1811036"/>
          </a:xfrm>
          <a:prstGeom prst="roundRect">
            <a:avLst/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80354-1163-4E48-48E0-9FE543443053}"/>
              </a:ext>
            </a:extLst>
          </p:cNvPr>
          <p:cNvSpPr txBox="1"/>
          <p:nvPr/>
        </p:nvSpPr>
        <p:spPr>
          <a:xfrm>
            <a:off x="13381897" y="657870"/>
            <a:ext cx="525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Correlation Matrix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CF7FB734-ED52-C44F-00FF-174177B9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0"/>
          <a:stretch/>
        </p:blipFill>
        <p:spPr>
          <a:xfrm>
            <a:off x="16747456" y="1604650"/>
            <a:ext cx="6559606" cy="49008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B0430C-5D48-4A58-6074-D65FB8FFDD81}"/>
              </a:ext>
            </a:extLst>
          </p:cNvPr>
          <p:cNvSpPr txBox="1"/>
          <p:nvPr/>
        </p:nvSpPr>
        <p:spPr>
          <a:xfrm>
            <a:off x="13648115" y="1864103"/>
            <a:ext cx="2656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Gross Profit shows strong positive correlations with both Premium Revenue and Total MAUs, suggesting that user growth translates effectively into profitability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A2DE4F-F72A-F986-7052-616CAFC3C98F}"/>
              </a:ext>
            </a:extLst>
          </p:cNvPr>
          <p:cNvGrpSpPr/>
          <p:nvPr/>
        </p:nvGrpSpPr>
        <p:grpSpPr>
          <a:xfrm>
            <a:off x="861655" y="-5257155"/>
            <a:ext cx="10735904" cy="4162057"/>
            <a:chOff x="861655" y="-5257155"/>
            <a:chExt cx="10735904" cy="416205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14F314-CD48-E9A3-7DDB-402507C76497}"/>
                </a:ext>
              </a:extLst>
            </p:cNvPr>
            <p:cNvSpPr txBox="1"/>
            <p:nvPr/>
          </p:nvSpPr>
          <p:spPr>
            <a:xfrm>
              <a:off x="861655" y="-5257155"/>
              <a:ext cx="96620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Key Performance Indicators (KPIs)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A5D4AB0-06ED-B260-0868-864830795DA2}"/>
                </a:ext>
              </a:extLst>
            </p:cNvPr>
            <p:cNvSpPr/>
            <p:nvPr/>
          </p:nvSpPr>
          <p:spPr>
            <a:xfrm>
              <a:off x="4152937" y="-2637358"/>
              <a:ext cx="2169134" cy="1117492"/>
            </a:xfrm>
            <a:prstGeom prst="roundRect">
              <a:avLst>
                <a:gd name="adj" fmla="val 799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Premium Subscribers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E78B7A5F-0D21-15EC-F5B3-6D2F2535E01B}"/>
                </a:ext>
              </a:extLst>
            </p:cNvPr>
            <p:cNvSpPr/>
            <p:nvPr/>
          </p:nvSpPr>
          <p:spPr>
            <a:xfrm>
              <a:off x="6563757" y="-2637358"/>
              <a:ext cx="2284996" cy="1542260"/>
            </a:xfrm>
            <a:prstGeom prst="roundRect">
              <a:avLst>
                <a:gd name="adj" fmla="val 33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Churn Rate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BCDCB6D9-805A-4C28-6AEF-4C81635277D2}"/>
                </a:ext>
              </a:extLst>
            </p:cNvPr>
            <p:cNvSpPr/>
            <p:nvPr/>
          </p:nvSpPr>
          <p:spPr>
            <a:xfrm>
              <a:off x="9071347" y="-2645679"/>
              <a:ext cx="2526212" cy="1542260"/>
            </a:xfrm>
            <a:prstGeom prst="roundRect">
              <a:avLst>
                <a:gd name="adj" fmla="val 1452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Average Revenue per User (ARPU)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3225993-0312-9267-126D-61ADCDF9BC3F}"/>
                </a:ext>
              </a:extLst>
            </p:cNvPr>
            <p:cNvSpPr/>
            <p:nvPr/>
          </p:nvSpPr>
          <p:spPr>
            <a:xfrm>
              <a:off x="984632" y="-2645679"/>
              <a:ext cx="2809476" cy="1125812"/>
            </a:xfrm>
            <a:prstGeom prst="roundRect">
              <a:avLst>
                <a:gd name="adj" fmla="val 406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Monthly Active Users (MAUs)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EDC80C0-9DE8-0475-1E24-C84F33949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99536" y="-3208336"/>
              <a:ext cx="497702" cy="49770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E38FED1-70B7-1985-FE0E-6C498141A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370987" y="-3200016"/>
              <a:ext cx="497702" cy="49770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38948FA-B5A4-61AE-C536-EBC64C4D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780846" y="-3198423"/>
              <a:ext cx="497702" cy="49770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DEDA53-4BD4-07B5-3B02-51CDCFA8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285844" y="-3198423"/>
              <a:ext cx="497702" cy="497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080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228C3A-AF3D-A85D-AA04-294B3CE1FAF8}"/>
              </a:ext>
            </a:extLst>
          </p:cNvPr>
          <p:cNvSpPr/>
          <p:nvPr/>
        </p:nvSpPr>
        <p:spPr>
          <a:xfrm>
            <a:off x="965465" y="1739254"/>
            <a:ext cx="2926080" cy="1811036"/>
          </a:xfrm>
          <a:prstGeom prst="roundRect">
            <a:avLst/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25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Correlation Matrix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875D5D61-E5B5-70AE-2F4E-20EFB5F7B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0"/>
          <a:stretch/>
        </p:blipFill>
        <p:spPr>
          <a:xfrm>
            <a:off x="4227214" y="1604650"/>
            <a:ext cx="6559606" cy="4900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C3DFB-4BE2-72FC-F506-8B31A227776C}"/>
              </a:ext>
            </a:extLst>
          </p:cNvPr>
          <p:cNvSpPr txBox="1"/>
          <p:nvPr/>
        </p:nvSpPr>
        <p:spPr>
          <a:xfrm>
            <a:off x="1127873" y="1864103"/>
            <a:ext cx="2656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Gross Profit shows strong positive correlations with both Premium Revenue and Total MAUs, suggesting that user growth translates effectively into profitability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038FA-6624-6DAA-78F9-B07DCA3DC79B}"/>
              </a:ext>
            </a:extLst>
          </p:cNvPr>
          <p:cNvSpPr txBox="1"/>
          <p:nvPr/>
        </p:nvSpPr>
        <p:spPr>
          <a:xfrm>
            <a:off x="-11377229" y="657870"/>
            <a:ext cx="4195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behavior</a:t>
            </a:r>
          </a:p>
        </p:txBody>
      </p:sp>
      <p:pic>
        <p:nvPicPr>
          <p:cNvPr id="6" name="Picture 5" descr="A graph of different colors&#10;&#10;Description automatically generated">
            <a:extLst>
              <a:ext uri="{FF2B5EF4-FFF2-40B4-BE49-F238E27FC236}">
                <a16:creationId xmlns:a16="http://schemas.microsoft.com/office/drawing/2014/main" id="{FADC4555-8485-7024-05C7-1C5FFE8B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20976" y="1330946"/>
            <a:ext cx="8956184" cy="537371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A3D044C-AF3C-2212-554C-2DB29C410FDD}"/>
              </a:ext>
            </a:extLst>
          </p:cNvPr>
          <p:cNvGrpSpPr/>
          <p:nvPr/>
        </p:nvGrpSpPr>
        <p:grpSpPr>
          <a:xfrm>
            <a:off x="13046035" y="657870"/>
            <a:ext cx="8421905" cy="5817797"/>
            <a:chOff x="13046035" y="657870"/>
            <a:chExt cx="8421905" cy="5817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4AA40A-5436-7898-1A26-CF504244C836}"/>
                </a:ext>
              </a:extLst>
            </p:cNvPr>
            <p:cNvSpPr txBox="1"/>
            <p:nvPr/>
          </p:nvSpPr>
          <p:spPr>
            <a:xfrm>
              <a:off x="13046035" y="657870"/>
              <a:ext cx="8046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MAUs vs Premium by Region</a:t>
              </a:r>
            </a:p>
          </p:txBody>
        </p:sp>
        <p:pic>
          <p:nvPicPr>
            <p:cNvPr id="28" name="Picture 2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4CB0D896-FC9B-8228-0D3F-2A5ACEB3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819" y="1375571"/>
              <a:ext cx="6375121" cy="5100096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B8E6467-F4D5-BE3E-93DB-2D5B090416D1}"/>
                </a:ext>
              </a:extLst>
            </p:cNvPr>
            <p:cNvSpPr/>
            <p:nvPr/>
          </p:nvSpPr>
          <p:spPr>
            <a:xfrm>
              <a:off x="13250999" y="5672678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284D22E7-B0E0-209D-AD62-935CC239272D}"/>
                </a:ext>
              </a:extLst>
            </p:cNvPr>
            <p:cNvSpPr txBox="1">
              <a:spLocks/>
            </p:cNvSpPr>
            <p:nvPr/>
          </p:nvSpPr>
          <p:spPr>
            <a:xfrm>
              <a:off x="13504420" y="5672678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MAUs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4076208-53E5-071D-8C56-0183CE291766}"/>
                </a:ext>
              </a:extLst>
            </p:cNvPr>
            <p:cNvSpPr/>
            <p:nvPr/>
          </p:nvSpPr>
          <p:spPr>
            <a:xfrm>
              <a:off x="13250999" y="6066796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3AE80D63-85BC-D471-5734-62D7574E5AA2}"/>
                </a:ext>
              </a:extLst>
            </p:cNvPr>
            <p:cNvSpPr txBox="1">
              <a:spLocks/>
            </p:cNvSpPr>
            <p:nvPr/>
          </p:nvSpPr>
          <p:spPr>
            <a:xfrm>
              <a:off x="13504420" y="6066796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Premium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82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8D0DDF4-8FD9-5C11-F1DB-9EF198239341}"/>
              </a:ext>
            </a:extLst>
          </p:cNvPr>
          <p:cNvGrpSpPr/>
          <p:nvPr/>
        </p:nvGrpSpPr>
        <p:grpSpPr>
          <a:xfrm>
            <a:off x="861655" y="657870"/>
            <a:ext cx="8421905" cy="5817797"/>
            <a:chOff x="861655" y="657870"/>
            <a:chExt cx="8421905" cy="58177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0B599F-1AD8-8DFB-9898-93A5D770D504}"/>
                </a:ext>
              </a:extLst>
            </p:cNvPr>
            <p:cNvSpPr txBox="1"/>
            <p:nvPr/>
          </p:nvSpPr>
          <p:spPr>
            <a:xfrm>
              <a:off x="861655" y="657870"/>
              <a:ext cx="8046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MAUs vs Premium by Region</a:t>
              </a:r>
            </a:p>
          </p:txBody>
        </p:sp>
        <p:pic>
          <p:nvPicPr>
            <p:cNvPr id="16" name="Picture 1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36B34E55-CB3E-A756-F5DF-09B2727F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439" y="1375571"/>
              <a:ext cx="6375121" cy="5100096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E1151ED-0DB8-F39C-8539-52766E56196B}"/>
                </a:ext>
              </a:extLst>
            </p:cNvPr>
            <p:cNvSpPr/>
            <p:nvPr/>
          </p:nvSpPr>
          <p:spPr>
            <a:xfrm>
              <a:off x="1066619" y="5672678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37CF6EBC-EBBE-33B2-8DC4-AD413C4185FE}"/>
                </a:ext>
              </a:extLst>
            </p:cNvPr>
            <p:cNvSpPr txBox="1">
              <a:spLocks/>
            </p:cNvSpPr>
            <p:nvPr/>
          </p:nvSpPr>
          <p:spPr>
            <a:xfrm>
              <a:off x="1320040" y="5672678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MAUs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F110821-6FB8-4E17-9728-4415505F29FC}"/>
                </a:ext>
              </a:extLst>
            </p:cNvPr>
            <p:cNvSpPr/>
            <p:nvPr/>
          </p:nvSpPr>
          <p:spPr>
            <a:xfrm>
              <a:off x="1066619" y="6066796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70E85085-E1EE-5838-EBC1-7F8BAD2D0A2D}"/>
                </a:ext>
              </a:extLst>
            </p:cNvPr>
            <p:cNvSpPr txBox="1">
              <a:spLocks/>
            </p:cNvSpPr>
            <p:nvPr/>
          </p:nvSpPr>
          <p:spPr>
            <a:xfrm>
              <a:off x="1320040" y="6066796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Premium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8159C3-9C9A-F8CE-85A0-2F04FFC1B89C}"/>
              </a:ext>
            </a:extLst>
          </p:cNvPr>
          <p:cNvSpPr/>
          <p:nvPr/>
        </p:nvSpPr>
        <p:spPr>
          <a:xfrm>
            <a:off x="-11589942" y="1739254"/>
            <a:ext cx="2926080" cy="1811036"/>
          </a:xfrm>
          <a:prstGeom prst="roundRect">
            <a:avLst/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F4A830-11EC-F10F-5B9A-4FF8D5BD3A4F}"/>
              </a:ext>
            </a:extLst>
          </p:cNvPr>
          <p:cNvSpPr txBox="1"/>
          <p:nvPr/>
        </p:nvSpPr>
        <p:spPr>
          <a:xfrm>
            <a:off x="-11693752" y="657870"/>
            <a:ext cx="525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Correlation Matrix</a:t>
            </a:r>
          </a:p>
        </p:txBody>
      </p:sp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7A9AF248-842A-9521-F8CE-D28CE210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0"/>
          <a:stretch/>
        </p:blipFill>
        <p:spPr>
          <a:xfrm>
            <a:off x="-8328193" y="1604650"/>
            <a:ext cx="6559606" cy="49008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6EA945-20F3-859D-C0FD-99244B7BF6E4}"/>
              </a:ext>
            </a:extLst>
          </p:cNvPr>
          <p:cNvSpPr txBox="1"/>
          <p:nvPr/>
        </p:nvSpPr>
        <p:spPr>
          <a:xfrm>
            <a:off x="-11427534" y="1864103"/>
            <a:ext cx="2656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Gross Profit shows strong positive correlations with both Premium Revenue and Total MAUs, suggesting that user growth translates effectively into profitability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877E12-29E0-63F6-AB46-E4B02A278842}"/>
              </a:ext>
            </a:extLst>
          </p:cNvPr>
          <p:cNvGrpSpPr/>
          <p:nvPr/>
        </p:nvGrpSpPr>
        <p:grpSpPr>
          <a:xfrm>
            <a:off x="12977455" y="657870"/>
            <a:ext cx="9339320" cy="5555194"/>
            <a:chOff x="12977455" y="657870"/>
            <a:chExt cx="9339320" cy="55551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E67F09-378A-2A1B-3716-5C29F3803C2E}"/>
                </a:ext>
              </a:extLst>
            </p:cNvPr>
            <p:cNvSpPr txBox="1"/>
            <p:nvPr/>
          </p:nvSpPr>
          <p:spPr>
            <a:xfrm>
              <a:off x="12977455" y="657870"/>
              <a:ext cx="91892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User Metrics</a:t>
              </a:r>
            </a:p>
          </p:txBody>
        </p:sp>
        <p:pic>
          <p:nvPicPr>
            <p:cNvPr id="29" name="Picture 2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A905DC-7626-F5D6-2725-21BFDA2F2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74" r="23980" b="49788"/>
            <a:stretch/>
          </p:blipFill>
          <p:spPr>
            <a:xfrm>
              <a:off x="14106825" y="1488867"/>
              <a:ext cx="8209950" cy="4316989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497F1B8-1749-F5F7-FC13-10EABE2994E6}"/>
                </a:ext>
              </a:extLst>
            </p:cNvPr>
            <p:cNvSpPr/>
            <p:nvPr/>
          </p:nvSpPr>
          <p:spPr>
            <a:xfrm>
              <a:off x="13740252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D71AA8E3-4E23-1104-F607-B56234AFA52A}"/>
                </a:ext>
              </a:extLst>
            </p:cNvPr>
            <p:cNvSpPr txBox="1">
              <a:spLocks/>
            </p:cNvSpPr>
            <p:nvPr/>
          </p:nvSpPr>
          <p:spPr>
            <a:xfrm>
              <a:off x="13993672" y="5990325"/>
              <a:ext cx="286725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Total Monthly Active Users (MAUs)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5DDCD9E-A5CF-6D44-F1AE-946EB63AC3F4}"/>
                </a:ext>
              </a:extLst>
            </p:cNvPr>
            <p:cNvSpPr/>
            <p:nvPr/>
          </p:nvSpPr>
          <p:spPr>
            <a:xfrm>
              <a:off x="17046671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15F568C9-A27B-EE45-5C1F-4E0EA78B551F}"/>
                </a:ext>
              </a:extLst>
            </p:cNvPr>
            <p:cNvSpPr txBox="1">
              <a:spLocks/>
            </p:cNvSpPr>
            <p:nvPr/>
          </p:nvSpPr>
          <p:spPr>
            <a:xfrm>
              <a:off x="17300092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Subscribers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369665B-F9E8-5449-B2A0-573DDD204732}"/>
                </a:ext>
              </a:extLst>
            </p:cNvPr>
            <p:cNvSpPr/>
            <p:nvPr/>
          </p:nvSpPr>
          <p:spPr>
            <a:xfrm>
              <a:off x="19409088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3199D431-9288-4B86-02D0-15639C817787}"/>
                </a:ext>
              </a:extLst>
            </p:cNvPr>
            <p:cNvSpPr txBox="1">
              <a:spLocks/>
            </p:cNvSpPr>
            <p:nvPr/>
          </p:nvSpPr>
          <p:spPr>
            <a:xfrm>
              <a:off x="19662509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Add-supported MAUs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72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C1AFA70-1D75-621D-677F-8C9CF497662A}"/>
              </a:ext>
            </a:extLst>
          </p:cNvPr>
          <p:cNvGrpSpPr/>
          <p:nvPr/>
        </p:nvGrpSpPr>
        <p:grpSpPr>
          <a:xfrm>
            <a:off x="861655" y="657870"/>
            <a:ext cx="9339320" cy="5555194"/>
            <a:chOff x="861655" y="657870"/>
            <a:chExt cx="9339320" cy="55551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0B599F-1AD8-8DFB-9898-93A5D770D504}"/>
                </a:ext>
              </a:extLst>
            </p:cNvPr>
            <p:cNvSpPr txBox="1"/>
            <p:nvPr/>
          </p:nvSpPr>
          <p:spPr>
            <a:xfrm>
              <a:off x="861655" y="657870"/>
              <a:ext cx="91892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User Metrics</a:t>
              </a:r>
            </a:p>
          </p:txBody>
        </p:sp>
        <p:pic>
          <p:nvPicPr>
            <p:cNvPr id="42" name="Picture 4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3C98855-3E13-DDD7-089A-3DA9959CF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74" r="23980" b="49788"/>
            <a:stretch/>
          </p:blipFill>
          <p:spPr>
            <a:xfrm>
              <a:off x="1991025" y="1488867"/>
              <a:ext cx="8209950" cy="4316989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E077803-6922-EF1F-12A6-D7FA4C7A5C75}"/>
                </a:ext>
              </a:extLst>
            </p:cNvPr>
            <p:cNvSpPr/>
            <p:nvPr/>
          </p:nvSpPr>
          <p:spPr>
            <a:xfrm>
              <a:off x="1624452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27ADFEB-73C2-7D38-6FDC-BB8E919687F2}"/>
                </a:ext>
              </a:extLst>
            </p:cNvPr>
            <p:cNvSpPr txBox="1">
              <a:spLocks/>
            </p:cNvSpPr>
            <p:nvPr/>
          </p:nvSpPr>
          <p:spPr>
            <a:xfrm>
              <a:off x="1877872" y="5990325"/>
              <a:ext cx="286725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Total Monthly Active Users (MAUs)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EBF2281-3C65-E7D4-AD4C-5A29F7B3FC32}"/>
                </a:ext>
              </a:extLst>
            </p:cNvPr>
            <p:cNvSpPr/>
            <p:nvPr/>
          </p:nvSpPr>
          <p:spPr>
            <a:xfrm>
              <a:off x="4930871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08C61CC-438A-CC74-433C-A35B352075F2}"/>
                </a:ext>
              </a:extLst>
            </p:cNvPr>
            <p:cNvSpPr txBox="1">
              <a:spLocks/>
            </p:cNvSpPr>
            <p:nvPr/>
          </p:nvSpPr>
          <p:spPr>
            <a:xfrm>
              <a:off x="5184292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Subscribers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AD8135-EEEF-C53B-2466-7AA7D921EC3C}"/>
                </a:ext>
              </a:extLst>
            </p:cNvPr>
            <p:cNvSpPr/>
            <p:nvPr/>
          </p:nvSpPr>
          <p:spPr>
            <a:xfrm>
              <a:off x="7293288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1481D9D-EEBD-3207-1DF6-9EAD42866D70}"/>
                </a:ext>
              </a:extLst>
            </p:cNvPr>
            <p:cNvSpPr txBox="1">
              <a:spLocks/>
            </p:cNvSpPr>
            <p:nvPr/>
          </p:nvSpPr>
          <p:spPr>
            <a:xfrm>
              <a:off x="7546709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Add-supported MAUs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47F247-4081-8F0A-1821-A71DC943B2EB}"/>
              </a:ext>
            </a:extLst>
          </p:cNvPr>
          <p:cNvGrpSpPr/>
          <p:nvPr/>
        </p:nvGrpSpPr>
        <p:grpSpPr>
          <a:xfrm>
            <a:off x="13543355" y="657870"/>
            <a:ext cx="10303718" cy="5555194"/>
            <a:chOff x="13543355" y="657870"/>
            <a:chExt cx="10303718" cy="55551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2CC9B0-4131-2BA3-979F-1590A4C23C6A}"/>
                </a:ext>
              </a:extLst>
            </p:cNvPr>
            <p:cNvSpPr txBox="1"/>
            <p:nvPr/>
          </p:nvSpPr>
          <p:spPr>
            <a:xfrm>
              <a:off x="13543355" y="657870"/>
              <a:ext cx="103037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Revenue Metrics</a:t>
              </a:r>
            </a:p>
          </p:txBody>
        </p:sp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4736381-4E4F-B9FB-51D3-CFE5C876B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2" t="50000" r="22753" b="-212"/>
            <a:stretch/>
          </p:blipFill>
          <p:spPr>
            <a:xfrm>
              <a:off x="14672725" y="1488867"/>
              <a:ext cx="8209950" cy="4316989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7340E3-7C7E-9644-7BD8-0D68D2F2B74E}"/>
                </a:ext>
              </a:extLst>
            </p:cNvPr>
            <p:cNvSpPr/>
            <p:nvPr/>
          </p:nvSpPr>
          <p:spPr>
            <a:xfrm>
              <a:off x="14306152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E7561033-57A6-D526-4ABF-DC51213F1D72}"/>
                </a:ext>
              </a:extLst>
            </p:cNvPr>
            <p:cNvSpPr txBox="1">
              <a:spLocks/>
            </p:cNvSpPr>
            <p:nvPr/>
          </p:nvSpPr>
          <p:spPr>
            <a:xfrm>
              <a:off x="14559572" y="5990325"/>
              <a:ext cx="1608743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Revenue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E743E9E-E67C-59D5-E71C-019779A530F7}"/>
                </a:ext>
              </a:extLst>
            </p:cNvPr>
            <p:cNvSpPr/>
            <p:nvPr/>
          </p:nvSpPr>
          <p:spPr>
            <a:xfrm>
              <a:off x="16296731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65D79650-6842-3F33-E8F0-8F545F8B067B}"/>
                </a:ext>
              </a:extLst>
            </p:cNvPr>
            <p:cNvSpPr txBox="1">
              <a:spLocks/>
            </p:cNvSpPr>
            <p:nvPr/>
          </p:nvSpPr>
          <p:spPr>
            <a:xfrm>
              <a:off x="16550151" y="5990325"/>
              <a:ext cx="199708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Add-supported Revenue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5E7E508-3659-5BD2-35CE-D72AC237CF2D}"/>
                </a:ext>
              </a:extLst>
            </p:cNvPr>
            <p:cNvSpPr/>
            <p:nvPr/>
          </p:nvSpPr>
          <p:spPr>
            <a:xfrm>
              <a:off x="18659148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E8AFDBE9-CFE0-21BB-9558-7BB0253C5DCE}"/>
                </a:ext>
              </a:extLst>
            </p:cNvPr>
            <p:cNvSpPr txBox="1">
              <a:spLocks/>
            </p:cNvSpPr>
            <p:nvPr/>
          </p:nvSpPr>
          <p:spPr>
            <a:xfrm>
              <a:off x="18912569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Gross Profit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C7D976-CCBF-54EB-67C2-D50E9EECE3DC}"/>
              </a:ext>
            </a:extLst>
          </p:cNvPr>
          <p:cNvGrpSpPr/>
          <p:nvPr/>
        </p:nvGrpSpPr>
        <p:grpSpPr>
          <a:xfrm>
            <a:off x="-10705505" y="657870"/>
            <a:ext cx="8421905" cy="5817797"/>
            <a:chOff x="-10705505" y="657870"/>
            <a:chExt cx="8421905" cy="58177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52AC38-2455-5702-F7E4-240B381C97FC}"/>
                </a:ext>
              </a:extLst>
            </p:cNvPr>
            <p:cNvSpPr txBox="1"/>
            <p:nvPr/>
          </p:nvSpPr>
          <p:spPr>
            <a:xfrm>
              <a:off x="-10705505" y="657870"/>
              <a:ext cx="8046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MAUs vs Premium by Region</a:t>
              </a:r>
            </a:p>
          </p:txBody>
        </p:sp>
        <p:pic>
          <p:nvPicPr>
            <p:cNvPr id="26" name="Picture 2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872A79F-E8A3-1883-1AA8-8F03414E8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658721" y="1375571"/>
              <a:ext cx="6375121" cy="5100096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655F721-C685-2F1F-44B5-8555F7D80CB6}"/>
                </a:ext>
              </a:extLst>
            </p:cNvPr>
            <p:cNvSpPr/>
            <p:nvPr/>
          </p:nvSpPr>
          <p:spPr>
            <a:xfrm>
              <a:off x="-10500541" y="5672678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89994406-0A14-D9C0-ECB2-D47813AA5A08}"/>
                </a:ext>
              </a:extLst>
            </p:cNvPr>
            <p:cNvSpPr txBox="1">
              <a:spLocks/>
            </p:cNvSpPr>
            <p:nvPr/>
          </p:nvSpPr>
          <p:spPr>
            <a:xfrm>
              <a:off x="-10247120" y="5672678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MAUs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B2762A5-C5B6-575F-A650-8D1A06392FDF}"/>
                </a:ext>
              </a:extLst>
            </p:cNvPr>
            <p:cNvSpPr/>
            <p:nvPr/>
          </p:nvSpPr>
          <p:spPr>
            <a:xfrm>
              <a:off x="-10500541" y="6066796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C0EDDB29-39F8-D4CF-BB2D-E4321DA3026E}"/>
                </a:ext>
              </a:extLst>
            </p:cNvPr>
            <p:cNvSpPr txBox="1">
              <a:spLocks/>
            </p:cNvSpPr>
            <p:nvPr/>
          </p:nvSpPr>
          <p:spPr>
            <a:xfrm>
              <a:off x="-10247120" y="6066796"/>
              <a:ext cx="876594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Premium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304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0801929-2AC0-5769-258E-A82BA83DDE60}"/>
              </a:ext>
            </a:extLst>
          </p:cNvPr>
          <p:cNvGrpSpPr/>
          <p:nvPr/>
        </p:nvGrpSpPr>
        <p:grpSpPr>
          <a:xfrm>
            <a:off x="861655" y="657870"/>
            <a:ext cx="10303718" cy="5555194"/>
            <a:chOff x="861655" y="657870"/>
            <a:chExt cx="10303718" cy="55551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0B599F-1AD8-8DFB-9898-93A5D770D504}"/>
                </a:ext>
              </a:extLst>
            </p:cNvPr>
            <p:cNvSpPr txBox="1"/>
            <p:nvPr/>
          </p:nvSpPr>
          <p:spPr>
            <a:xfrm>
              <a:off x="861655" y="657870"/>
              <a:ext cx="103037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Revenue Metrics</a:t>
              </a:r>
            </a:p>
          </p:txBody>
        </p:sp>
        <p:pic>
          <p:nvPicPr>
            <p:cNvPr id="42" name="Picture 4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3C98855-3E13-DDD7-089A-3DA9959CF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2" t="50000" r="22753" b="-212"/>
            <a:stretch/>
          </p:blipFill>
          <p:spPr>
            <a:xfrm>
              <a:off x="1991025" y="1488867"/>
              <a:ext cx="8209950" cy="4316989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E077803-6922-EF1F-12A6-D7FA4C7A5C75}"/>
                </a:ext>
              </a:extLst>
            </p:cNvPr>
            <p:cNvSpPr/>
            <p:nvPr/>
          </p:nvSpPr>
          <p:spPr>
            <a:xfrm>
              <a:off x="1624452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27ADFEB-73C2-7D38-6FDC-BB8E919687F2}"/>
                </a:ext>
              </a:extLst>
            </p:cNvPr>
            <p:cNvSpPr txBox="1">
              <a:spLocks/>
            </p:cNvSpPr>
            <p:nvPr/>
          </p:nvSpPr>
          <p:spPr>
            <a:xfrm>
              <a:off x="1877872" y="5990325"/>
              <a:ext cx="1608743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Revenue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EBF2281-3C65-E7D4-AD4C-5A29F7B3FC32}"/>
                </a:ext>
              </a:extLst>
            </p:cNvPr>
            <p:cNvSpPr/>
            <p:nvPr/>
          </p:nvSpPr>
          <p:spPr>
            <a:xfrm>
              <a:off x="3615031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08C61CC-438A-CC74-433C-A35B352075F2}"/>
                </a:ext>
              </a:extLst>
            </p:cNvPr>
            <p:cNvSpPr txBox="1">
              <a:spLocks/>
            </p:cNvSpPr>
            <p:nvPr/>
          </p:nvSpPr>
          <p:spPr>
            <a:xfrm>
              <a:off x="3868451" y="5990325"/>
              <a:ext cx="199708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Add-supported Revenue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AD8135-EEEF-C53B-2466-7AA7D921EC3C}"/>
                </a:ext>
              </a:extLst>
            </p:cNvPr>
            <p:cNvSpPr/>
            <p:nvPr/>
          </p:nvSpPr>
          <p:spPr>
            <a:xfrm>
              <a:off x="5977448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1481D9D-EEBD-3207-1DF6-9EAD42866D70}"/>
                </a:ext>
              </a:extLst>
            </p:cNvPr>
            <p:cNvSpPr txBox="1">
              <a:spLocks/>
            </p:cNvSpPr>
            <p:nvPr/>
          </p:nvSpPr>
          <p:spPr>
            <a:xfrm>
              <a:off x="6230869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Gross Profit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4992EE-AB6D-3968-CD7B-C27D5D035057}"/>
              </a:ext>
            </a:extLst>
          </p:cNvPr>
          <p:cNvGrpSpPr/>
          <p:nvPr/>
        </p:nvGrpSpPr>
        <p:grpSpPr>
          <a:xfrm>
            <a:off x="-11115500" y="657870"/>
            <a:ext cx="9339320" cy="5555194"/>
            <a:chOff x="-11115500" y="657870"/>
            <a:chExt cx="9339320" cy="55551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AFBC2C-0323-6DC6-224B-41943F84D3E8}"/>
                </a:ext>
              </a:extLst>
            </p:cNvPr>
            <p:cNvSpPr txBox="1"/>
            <p:nvPr/>
          </p:nvSpPr>
          <p:spPr>
            <a:xfrm>
              <a:off x="-11115500" y="657870"/>
              <a:ext cx="91892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User Metrics</a:t>
              </a:r>
            </a:p>
          </p:txBody>
        </p:sp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17D0D68-4708-B585-E613-8D5E5988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74" r="23980" b="49788"/>
            <a:stretch/>
          </p:blipFill>
          <p:spPr>
            <a:xfrm>
              <a:off x="-9986130" y="1488867"/>
              <a:ext cx="8209950" cy="4316989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7372B1D-0257-2B9B-7BAC-036DB50122B7}"/>
                </a:ext>
              </a:extLst>
            </p:cNvPr>
            <p:cNvSpPr/>
            <p:nvPr/>
          </p:nvSpPr>
          <p:spPr>
            <a:xfrm>
              <a:off x="-10352703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1B74550-D7D5-E7E0-CA95-034CD93A486D}"/>
                </a:ext>
              </a:extLst>
            </p:cNvPr>
            <p:cNvSpPr txBox="1">
              <a:spLocks/>
            </p:cNvSpPr>
            <p:nvPr/>
          </p:nvSpPr>
          <p:spPr>
            <a:xfrm>
              <a:off x="-10099283" y="5990325"/>
              <a:ext cx="286725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Total Monthly Active Users (MAUs)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2AF2F9F-EFFE-443D-333C-DA50364BF909}"/>
                </a:ext>
              </a:extLst>
            </p:cNvPr>
            <p:cNvSpPr/>
            <p:nvPr/>
          </p:nvSpPr>
          <p:spPr>
            <a:xfrm>
              <a:off x="-7046284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B36C257-65CC-C445-922B-43FF14F37F1B}"/>
                </a:ext>
              </a:extLst>
            </p:cNvPr>
            <p:cNvSpPr txBox="1">
              <a:spLocks/>
            </p:cNvSpPr>
            <p:nvPr/>
          </p:nvSpPr>
          <p:spPr>
            <a:xfrm>
              <a:off x="-6792863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Subscribers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ED3E41D-5170-F705-8BBD-D80C449DCB64}"/>
                </a:ext>
              </a:extLst>
            </p:cNvPr>
            <p:cNvSpPr/>
            <p:nvPr/>
          </p:nvSpPr>
          <p:spPr>
            <a:xfrm>
              <a:off x="-4683867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ED81B40-2282-79F0-1455-60CE351AFE5F}"/>
                </a:ext>
              </a:extLst>
            </p:cNvPr>
            <p:cNvSpPr txBox="1">
              <a:spLocks/>
            </p:cNvSpPr>
            <p:nvPr/>
          </p:nvSpPr>
          <p:spPr>
            <a:xfrm>
              <a:off x="-4430446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Add-supported MAUs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F42A51-0DB3-83EC-8C98-2736AB0508A3}"/>
              </a:ext>
            </a:extLst>
          </p:cNvPr>
          <p:cNvSpPr/>
          <p:nvPr/>
        </p:nvSpPr>
        <p:spPr>
          <a:xfrm>
            <a:off x="12682745" y="5443260"/>
            <a:ext cx="10448983" cy="456575"/>
          </a:xfrm>
          <a:prstGeom prst="roundRect">
            <a:avLst>
              <a:gd name="adj" fmla="val 29055"/>
            </a:avLst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29E9C-C9AD-7AB9-7CB5-FDF412104955}"/>
              </a:ext>
            </a:extLst>
          </p:cNvPr>
          <p:cNvSpPr txBox="1"/>
          <p:nvPr/>
        </p:nvSpPr>
        <p:spPr>
          <a:xfrm>
            <a:off x="12954595" y="657870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Model 1</a:t>
            </a:r>
          </a:p>
        </p:txBody>
      </p:sp>
      <p:pic>
        <p:nvPicPr>
          <p:cNvPr id="20" name="Picture 1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84E03CA-E546-E5A7-FD6D-809CEF55E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088"/>
          <a:stretch/>
        </p:blipFill>
        <p:spPr>
          <a:xfrm>
            <a:off x="12871334" y="1622324"/>
            <a:ext cx="10635212" cy="3606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083184-0BFA-F694-6791-BD02435BB331}"/>
              </a:ext>
            </a:extLst>
          </p:cNvPr>
          <p:cNvSpPr txBox="1"/>
          <p:nvPr/>
        </p:nvSpPr>
        <p:spPr>
          <a:xfrm>
            <a:off x="12787379" y="5498757"/>
            <a:ext cx="10803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model predicts total revenue using Premium Subscribers and Ad-Supported MAUs Premium Subscribers</a:t>
            </a:r>
          </a:p>
        </p:txBody>
      </p:sp>
    </p:spTree>
    <p:extLst>
      <p:ext uri="{BB962C8B-B14F-4D97-AF65-F5344CB8AC3E}">
        <p14:creationId xmlns:p14="http://schemas.microsoft.com/office/powerpoint/2010/main" val="77331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4DCBA1-F66D-9EBB-6418-5AAC30DE5F73}"/>
              </a:ext>
            </a:extLst>
          </p:cNvPr>
          <p:cNvSpPr/>
          <p:nvPr/>
        </p:nvSpPr>
        <p:spPr>
          <a:xfrm>
            <a:off x="589805" y="5443260"/>
            <a:ext cx="10448983" cy="456575"/>
          </a:xfrm>
          <a:prstGeom prst="roundRect">
            <a:avLst>
              <a:gd name="adj" fmla="val 29055"/>
            </a:avLst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Model 1</a:t>
            </a: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C0EB8EB6-457D-E6CD-8506-3F433A9A2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88"/>
          <a:stretch/>
        </p:blipFill>
        <p:spPr>
          <a:xfrm>
            <a:off x="778394" y="1622324"/>
            <a:ext cx="10635212" cy="3606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4761F-5740-3829-0E5F-491420E4ECBC}"/>
              </a:ext>
            </a:extLst>
          </p:cNvPr>
          <p:cNvSpPr txBox="1"/>
          <p:nvPr/>
        </p:nvSpPr>
        <p:spPr>
          <a:xfrm>
            <a:off x="694439" y="5498757"/>
            <a:ext cx="10803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model predicts total revenue using Premium Subscribers and Ad-Supported MAUs Premium Subscribers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FFC026-3790-8B14-9159-29EC8F3538F9}"/>
              </a:ext>
            </a:extLst>
          </p:cNvPr>
          <p:cNvGrpSpPr/>
          <p:nvPr/>
        </p:nvGrpSpPr>
        <p:grpSpPr>
          <a:xfrm>
            <a:off x="-10591205" y="657870"/>
            <a:ext cx="10303718" cy="5555194"/>
            <a:chOff x="-10591205" y="657870"/>
            <a:chExt cx="10303718" cy="55551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48BC81-D9A6-336F-6981-4C5603093A06}"/>
                </a:ext>
              </a:extLst>
            </p:cNvPr>
            <p:cNvSpPr txBox="1"/>
            <p:nvPr/>
          </p:nvSpPr>
          <p:spPr>
            <a:xfrm>
              <a:off x="-10591205" y="657870"/>
              <a:ext cx="103037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1BD760"/>
                  </a:solidFill>
                </a:rPr>
                <a:t>YoY Growth Rate — Revenue Metrics</a:t>
              </a:r>
            </a:p>
          </p:txBody>
        </p:sp>
        <p:pic>
          <p:nvPicPr>
            <p:cNvPr id="8" name="Picture 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8D2BCDA-8992-7554-2F06-22E9503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2" t="50000" r="22753" b="-212"/>
            <a:stretch/>
          </p:blipFill>
          <p:spPr>
            <a:xfrm>
              <a:off x="-9461835" y="1488867"/>
              <a:ext cx="8209950" cy="4316989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D13974-CB2D-DD90-6A8B-5AB74721450B}"/>
                </a:ext>
              </a:extLst>
            </p:cNvPr>
            <p:cNvSpPr/>
            <p:nvPr/>
          </p:nvSpPr>
          <p:spPr>
            <a:xfrm>
              <a:off x="-9828408" y="5990325"/>
              <a:ext cx="222739" cy="222739"/>
            </a:xfrm>
            <a:prstGeom prst="roundRect">
              <a:avLst/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F22484F-E786-551A-9A37-156BD3BDA6E7}"/>
                </a:ext>
              </a:extLst>
            </p:cNvPr>
            <p:cNvSpPr txBox="1">
              <a:spLocks/>
            </p:cNvSpPr>
            <p:nvPr/>
          </p:nvSpPr>
          <p:spPr>
            <a:xfrm>
              <a:off x="-9574988" y="5990325"/>
              <a:ext cx="1608743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Premium Revenue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8671426-6F2F-87EA-D338-620A41D5C1FF}"/>
                </a:ext>
              </a:extLst>
            </p:cNvPr>
            <p:cNvSpPr/>
            <p:nvPr/>
          </p:nvSpPr>
          <p:spPr>
            <a:xfrm>
              <a:off x="-7837829" y="5990325"/>
              <a:ext cx="222739" cy="22273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251428D-54FB-AEB9-081C-3E5E50F4B52B}"/>
                </a:ext>
              </a:extLst>
            </p:cNvPr>
            <p:cNvSpPr txBox="1">
              <a:spLocks/>
            </p:cNvSpPr>
            <p:nvPr/>
          </p:nvSpPr>
          <p:spPr>
            <a:xfrm>
              <a:off x="-7584409" y="5990325"/>
              <a:ext cx="1997089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l">
                <a:lnSpc>
                  <a:spcPct val="700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chemeClr val="bg1"/>
                  </a:solidFill>
                  <a:cs typeface="Abadi" panose="020F0502020204030204" pitchFamily="34" charset="0"/>
                </a:rPr>
                <a:t>Add-supported Revenue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CAD416C-A160-6AE7-D882-2D155008B557}"/>
                </a:ext>
              </a:extLst>
            </p:cNvPr>
            <p:cNvSpPr/>
            <p:nvPr/>
          </p:nvSpPr>
          <p:spPr>
            <a:xfrm>
              <a:off x="-5475412" y="5990325"/>
              <a:ext cx="222739" cy="2227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7AD5480-B47C-DA0F-A126-3A2AEB4FEE4E}"/>
                </a:ext>
              </a:extLst>
            </p:cNvPr>
            <p:cNvSpPr txBox="1">
              <a:spLocks/>
            </p:cNvSpPr>
            <p:nvPr/>
          </p:nvSpPr>
          <p:spPr>
            <a:xfrm>
              <a:off x="-5221991" y="5990325"/>
              <a:ext cx="1903776" cy="22273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badi" panose="020F0502020204030204" pitchFamily="34" charset="0"/>
                </a:rPr>
                <a:t>Gross Profit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00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Model 2</a:t>
            </a: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C0EB8EB6-457D-E6CD-8506-3F433A9A2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12" b="33076"/>
          <a:stretch/>
        </p:blipFill>
        <p:spPr>
          <a:xfrm>
            <a:off x="778394" y="1622324"/>
            <a:ext cx="10635212" cy="360659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81C295-0F69-515D-70B0-7A66809C1C96}"/>
              </a:ext>
            </a:extLst>
          </p:cNvPr>
          <p:cNvSpPr/>
          <p:nvPr/>
        </p:nvSpPr>
        <p:spPr>
          <a:xfrm>
            <a:off x="589806" y="5411408"/>
            <a:ext cx="8120562" cy="456575"/>
          </a:xfrm>
          <a:prstGeom prst="roundRect">
            <a:avLst>
              <a:gd name="adj" fmla="val 29055"/>
            </a:avLst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5E04-1115-D8A0-7D5B-905174F54D2E}"/>
              </a:ext>
            </a:extLst>
          </p:cNvPr>
          <p:cNvSpPr txBox="1"/>
          <p:nvPr/>
        </p:nvSpPr>
        <p:spPr>
          <a:xfrm>
            <a:off x="694439" y="5466905"/>
            <a:ext cx="82138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model predicts gross profit using Premium Revenue and 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3865744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0716FC2-7B57-8D71-371E-7A4EB0927B45}"/>
              </a:ext>
            </a:extLst>
          </p:cNvPr>
          <p:cNvSpPr/>
          <p:nvPr/>
        </p:nvSpPr>
        <p:spPr>
          <a:xfrm>
            <a:off x="931993" y="2027938"/>
            <a:ext cx="2380078" cy="3610861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Music Streaming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Podcasting</a:t>
            </a:r>
          </a:p>
          <a:p>
            <a:endParaRPr lang="en-US" b="1" dirty="0">
              <a:latin typeface=""/>
            </a:endParaRPr>
          </a:p>
          <a:p>
            <a:r>
              <a:rPr lang="en-US" sz="2000" b="1" dirty="0"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2006</a:t>
            </a:r>
          </a:p>
          <a:p>
            <a:r>
              <a:rPr lang="en-US" sz="2000" b="1" dirty="0">
                <a:latin typeface=""/>
              </a:rPr>
              <a:t>by Daniel Ek and Martin </a:t>
            </a:r>
            <a:r>
              <a:rPr lang="en-US" sz="2000" b="1" dirty="0" err="1">
                <a:latin typeface=""/>
              </a:rPr>
              <a:t>Lorentzon</a:t>
            </a:r>
            <a:endParaRPr lang="en-US" sz="2000" b="1" dirty="0"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293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Model 3</a:t>
            </a: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C0EB8EB6-457D-E6CD-8506-3F433A9A2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1" b="-343"/>
          <a:stretch/>
        </p:blipFill>
        <p:spPr>
          <a:xfrm>
            <a:off x="778394" y="1622324"/>
            <a:ext cx="10635212" cy="360659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23BDB5-899E-E925-9515-CC636B07A743}"/>
              </a:ext>
            </a:extLst>
          </p:cNvPr>
          <p:cNvSpPr/>
          <p:nvPr/>
        </p:nvSpPr>
        <p:spPr>
          <a:xfrm>
            <a:off x="589806" y="5411408"/>
            <a:ext cx="6913369" cy="456575"/>
          </a:xfrm>
          <a:prstGeom prst="roundRect">
            <a:avLst>
              <a:gd name="adj" fmla="val 29055"/>
            </a:avLst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4FD75-9795-C358-09AD-24E4DC4DB1BE}"/>
              </a:ext>
            </a:extLst>
          </p:cNvPr>
          <p:cNvSpPr txBox="1"/>
          <p:nvPr/>
        </p:nvSpPr>
        <p:spPr>
          <a:xfrm>
            <a:off x="694439" y="5466905"/>
            <a:ext cx="69133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model predicts Premium Subscribers using regional MAU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13B9F-AFD4-1BBA-B23F-890E58537E1C}"/>
              </a:ext>
            </a:extLst>
          </p:cNvPr>
          <p:cNvSpPr txBox="1"/>
          <p:nvPr/>
        </p:nvSpPr>
        <p:spPr>
          <a:xfrm>
            <a:off x="13084135" y="657870"/>
            <a:ext cx="7800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Text analysis — word cloud</a:t>
            </a:r>
          </a:p>
        </p:txBody>
      </p:sp>
      <p:pic>
        <p:nvPicPr>
          <p:cNvPr id="13" name="Picture 12" descr="A close-up of words&#10;&#10;Description automatically generated">
            <a:extLst>
              <a:ext uri="{FF2B5EF4-FFF2-40B4-BE49-F238E27FC236}">
                <a16:creationId xmlns:a16="http://schemas.microsoft.com/office/drawing/2014/main" id="{B3D50548-D60F-334E-F19A-4F8C7B5C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80" y="2756967"/>
            <a:ext cx="5381486" cy="2690743"/>
          </a:xfrm>
          <a:prstGeom prst="rect">
            <a:avLst/>
          </a:prstGeom>
        </p:spPr>
      </p:pic>
      <p:pic>
        <p:nvPicPr>
          <p:cNvPr id="14" name="Picture 13" descr="A close-up of words&#10;&#10;Description automatically generated">
            <a:extLst>
              <a:ext uri="{FF2B5EF4-FFF2-40B4-BE49-F238E27FC236}">
                <a16:creationId xmlns:a16="http://schemas.microsoft.com/office/drawing/2014/main" id="{7CFD50FF-B4A0-393D-AD76-BF27582A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377" y="2753747"/>
            <a:ext cx="5396775" cy="269074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1FB7C6-2780-808D-7372-8199AEABA1E9}"/>
              </a:ext>
            </a:extLst>
          </p:cNvPr>
          <p:cNvSpPr/>
          <p:nvPr/>
        </p:nvSpPr>
        <p:spPr>
          <a:xfrm>
            <a:off x="13084135" y="1927884"/>
            <a:ext cx="10389441" cy="8309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Over 3.4M Reviews were scraped, of which 1.4M recent reviews between 2021-2024 were selected, first we classified positive and negative reviews and plotted word clouds for the same</a:t>
            </a:r>
          </a:p>
        </p:txBody>
      </p:sp>
    </p:spTree>
    <p:extLst>
      <p:ext uri="{BB962C8B-B14F-4D97-AF65-F5344CB8AC3E}">
        <p14:creationId xmlns:p14="http://schemas.microsoft.com/office/powerpoint/2010/main" val="146363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800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Text analysis — word cloud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3F9287C5-2BB6-D90F-0342-0671792B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6967"/>
            <a:ext cx="5381486" cy="2690743"/>
          </a:xfrm>
          <a:prstGeom prst="rect">
            <a:avLst/>
          </a:prstGeom>
        </p:spPr>
      </p:pic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924B38E3-1164-D145-B05F-F4BF5DDD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7" y="2753747"/>
            <a:ext cx="5396775" cy="26907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E4DABE-4997-5D2E-D6DA-63EAE1B085A3}"/>
              </a:ext>
            </a:extLst>
          </p:cNvPr>
          <p:cNvSpPr/>
          <p:nvPr/>
        </p:nvSpPr>
        <p:spPr>
          <a:xfrm>
            <a:off x="861655" y="1927884"/>
            <a:ext cx="10389441" cy="8309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Over 3.4M Reviews were scraped, of which 1.4M recent reviews between 2021-2024 were selected, first we classified positive and negative reviews and plotted word clouds for the same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F601E-8D51-EDC7-D8ED-300AF1E0E793}"/>
              </a:ext>
            </a:extLst>
          </p:cNvPr>
          <p:cNvSpPr txBox="1"/>
          <p:nvPr/>
        </p:nvSpPr>
        <p:spPr>
          <a:xfrm>
            <a:off x="-11878985" y="657870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Model 3</a:t>
            </a:r>
          </a:p>
        </p:txBody>
      </p:sp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8AD9170-BBDA-DDFA-478E-79771554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31" b="-343"/>
          <a:stretch/>
        </p:blipFill>
        <p:spPr>
          <a:xfrm>
            <a:off x="-11962246" y="1622324"/>
            <a:ext cx="10635212" cy="360659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D849C1-832E-35AC-108B-F209AF69AA35}"/>
              </a:ext>
            </a:extLst>
          </p:cNvPr>
          <p:cNvSpPr/>
          <p:nvPr/>
        </p:nvSpPr>
        <p:spPr>
          <a:xfrm>
            <a:off x="-12150834" y="5411408"/>
            <a:ext cx="6913369" cy="456575"/>
          </a:xfrm>
          <a:prstGeom prst="roundRect">
            <a:avLst>
              <a:gd name="adj" fmla="val 29055"/>
            </a:avLst>
          </a:prstGeom>
          <a:solidFill>
            <a:srgbClr val="14AE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602CE-091A-820C-E071-F888734BDF7D}"/>
              </a:ext>
            </a:extLst>
          </p:cNvPr>
          <p:cNvSpPr txBox="1"/>
          <p:nvPr/>
        </p:nvSpPr>
        <p:spPr>
          <a:xfrm>
            <a:off x="-12046201" y="5466905"/>
            <a:ext cx="69133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model predicts Premium Subscribers using regional MAU numbers</a:t>
            </a:r>
          </a:p>
        </p:txBody>
      </p:sp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A136856-3373-AD5D-FAB6-8593F01A7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1503" y="657870"/>
            <a:ext cx="9632034" cy="6020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35827-F8D0-7D74-53AC-51AC645932D4}"/>
              </a:ext>
            </a:extLst>
          </p:cNvPr>
          <p:cNvSpPr txBox="1"/>
          <p:nvPr/>
        </p:nvSpPr>
        <p:spPr>
          <a:xfrm>
            <a:off x="13023175" y="657870"/>
            <a:ext cx="895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Reviews Counts vs. Avg. Scores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CF9989-2558-3BCB-0E0C-BEADD68D6456}"/>
              </a:ext>
            </a:extLst>
          </p:cNvPr>
          <p:cNvSpPr/>
          <p:nvPr/>
        </p:nvSpPr>
        <p:spPr>
          <a:xfrm>
            <a:off x="13785972" y="599032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244282-3229-5C02-BFD3-126E6E29E68C}"/>
              </a:ext>
            </a:extLst>
          </p:cNvPr>
          <p:cNvSpPr txBox="1">
            <a:spLocks/>
          </p:cNvSpPr>
          <p:nvPr/>
        </p:nvSpPr>
        <p:spPr>
          <a:xfrm>
            <a:off x="14039393" y="599032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Avg. Score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E6A7EC-0B4C-9977-ED5E-42015C2655E8}"/>
              </a:ext>
            </a:extLst>
          </p:cNvPr>
          <p:cNvSpPr/>
          <p:nvPr/>
        </p:nvSpPr>
        <p:spPr>
          <a:xfrm>
            <a:off x="15618176" y="599032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D776183-3A4B-7741-472C-FE201FEF27B3}"/>
              </a:ext>
            </a:extLst>
          </p:cNvPr>
          <p:cNvSpPr txBox="1">
            <a:spLocks/>
          </p:cNvSpPr>
          <p:nvPr/>
        </p:nvSpPr>
        <p:spPr>
          <a:xfrm>
            <a:off x="15871597" y="599032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Reviews Count</a:t>
            </a:r>
          </a:p>
        </p:txBody>
      </p:sp>
    </p:spTree>
    <p:extLst>
      <p:ext uri="{BB962C8B-B14F-4D97-AF65-F5344CB8AC3E}">
        <p14:creationId xmlns:p14="http://schemas.microsoft.com/office/powerpoint/2010/main" val="26721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CCFDA9E-DF2C-25C3-DE32-6FDE8A08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83" y="657870"/>
            <a:ext cx="9632034" cy="60200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895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Reviews Counts vs. Avg. Scores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77464D-AF2E-9952-3B36-B7550A8ECFB4}"/>
              </a:ext>
            </a:extLst>
          </p:cNvPr>
          <p:cNvSpPr/>
          <p:nvPr/>
        </p:nvSpPr>
        <p:spPr>
          <a:xfrm>
            <a:off x="1624452" y="599032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5A0079-A0CE-3CC1-619D-8BDA2575BC9F}"/>
              </a:ext>
            </a:extLst>
          </p:cNvPr>
          <p:cNvSpPr txBox="1">
            <a:spLocks/>
          </p:cNvSpPr>
          <p:nvPr/>
        </p:nvSpPr>
        <p:spPr>
          <a:xfrm>
            <a:off x="1877873" y="599032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Avg. Score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D47F32-5006-E058-C501-9F72E9F3C702}"/>
              </a:ext>
            </a:extLst>
          </p:cNvPr>
          <p:cNvSpPr/>
          <p:nvPr/>
        </p:nvSpPr>
        <p:spPr>
          <a:xfrm>
            <a:off x="3456656" y="599032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65EC74-F1F1-9EED-9126-0830CE1E7385}"/>
              </a:ext>
            </a:extLst>
          </p:cNvPr>
          <p:cNvSpPr txBox="1">
            <a:spLocks/>
          </p:cNvSpPr>
          <p:nvPr/>
        </p:nvSpPr>
        <p:spPr>
          <a:xfrm>
            <a:off x="3710077" y="599032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Reviews 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BBA6-859E-B2CE-CBC4-4471CA7E9F62}"/>
              </a:ext>
            </a:extLst>
          </p:cNvPr>
          <p:cNvSpPr txBox="1"/>
          <p:nvPr/>
        </p:nvSpPr>
        <p:spPr>
          <a:xfrm>
            <a:off x="-11818025" y="657870"/>
            <a:ext cx="7800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Text analysis — word cloud</a:t>
            </a:r>
          </a:p>
        </p:txBody>
      </p:sp>
      <p:pic>
        <p:nvPicPr>
          <p:cNvPr id="18" name="Picture 17" descr="A close-up of words&#10;&#10;Description automatically generated">
            <a:extLst>
              <a:ext uri="{FF2B5EF4-FFF2-40B4-BE49-F238E27FC236}">
                <a16:creationId xmlns:a16="http://schemas.microsoft.com/office/drawing/2014/main" id="{F6EF4257-2925-972E-438E-EB6D0EB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83680" y="2756967"/>
            <a:ext cx="5381486" cy="2690743"/>
          </a:xfrm>
          <a:prstGeom prst="rect">
            <a:avLst/>
          </a:prstGeom>
        </p:spPr>
      </p:pic>
      <p:pic>
        <p:nvPicPr>
          <p:cNvPr id="19" name="Picture 18" descr="A close-up of words&#10;&#10;Description automatically generated">
            <a:extLst>
              <a:ext uri="{FF2B5EF4-FFF2-40B4-BE49-F238E27FC236}">
                <a16:creationId xmlns:a16="http://schemas.microsoft.com/office/drawing/2014/main" id="{340682EF-AD3F-DFFC-AFDE-EAE844F0F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43783" y="2753747"/>
            <a:ext cx="5396775" cy="2690743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71D16AD-D734-A542-2D46-22603C9FEEAF}"/>
              </a:ext>
            </a:extLst>
          </p:cNvPr>
          <p:cNvSpPr/>
          <p:nvPr/>
        </p:nvSpPr>
        <p:spPr>
          <a:xfrm>
            <a:off x="-11818025" y="1927884"/>
            <a:ext cx="10389441" cy="8309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Over 3.4M Reviews were scraped, of which 1.4M recent reviews between 2021-2024 were selected, first we classified positive and negative reviews and plotted word clouds for the same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42F37E-D802-F70E-B431-35EAECED5DD9}"/>
              </a:ext>
            </a:extLst>
          </p:cNvPr>
          <p:cNvSpPr txBox="1"/>
          <p:nvPr/>
        </p:nvSpPr>
        <p:spPr>
          <a:xfrm>
            <a:off x="13297495" y="657870"/>
            <a:ext cx="996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Scores of premium-related reviews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C2369E-8D02-0F98-8B4A-931A157E3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7" t="8243" r="6294" b="3114"/>
          <a:stretch/>
        </p:blipFill>
        <p:spPr>
          <a:xfrm>
            <a:off x="14763872" y="1625600"/>
            <a:ext cx="7535936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7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96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Scores of premium-related reviews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D9DE2-E5B4-6593-5567-4EDD5E694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" t="8243" r="6294" b="3114"/>
          <a:stretch/>
        </p:blipFill>
        <p:spPr>
          <a:xfrm>
            <a:off x="2328032" y="1625600"/>
            <a:ext cx="7535936" cy="4833257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B373A1E-C7AB-5F6C-F519-BD3C610A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46257" y="657870"/>
            <a:ext cx="9632034" cy="6020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EAC50-7540-170B-2698-7026AB4687B7}"/>
              </a:ext>
            </a:extLst>
          </p:cNvPr>
          <p:cNvSpPr txBox="1"/>
          <p:nvPr/>
        </p:nvSpPr>
        <p:spPr>
          <a:xfrm>
            <a:off x="-10964585" y="657870"/>
            <a:ext cx="895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Reviews Counts vs. Avg. Scores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4B16A2-CAD4-8FA8-B3E2-0128F8A6F6F2}"/>
              </a:ext>
            </a:extLst>
          </p:cNvPr>
          <p:cNvSpPr/>
          <p:nvPr/>
        </p:nvSpPr>
        <p:spPr>
          <a:xfrm>
            <a:off x="-10201788" y="599032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A94BB-6FA8-97CA-72CB-14B93A256349}"/>
              </a:ext>
            </a:extLst>
          </p:cNvPr>
          <p:cNvSpPr txBox="1">
            <a:spLocks/>
          </p:cNvSpPr>
          <p:nvPr/>
        </p:nvSpPr>
        <p:spPr>
          <a:xfrm>
            <a:off x="-9948367" y="599032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Avg. Score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86E2AA-A8C3-F3EF-3A55-770CA1FA2EC9}"/>
              </a:ext>
            </a:extLst>
          </p:cNvPr>
          <p:cNvSpPr/>
          <p:nvPr/>
        </p:nvSpPr>
        <p:spPr>
          <a:xfrm>
            <a:off x="-8369584" y="599032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78C553-2A46-8CB9-36E3-F9F4FBFD4C67}"/>
              </a:ext>
            </a:extLst>
          </p:cNvPr>
          <p:cNvSpPr txBox="1">
            <a:spLocks/>
          </p:cNvSpPr>
          <p:nvPr/>
        </p:nvSpPr>
        <p:spPr>
          <a:xfrm>
            <a:off x="-8116163" y="599032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Reviews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6CA36-B79C-EB7D-A297-A4FB916DF3D7}"/>
              </a:ext>
            </a:extLst>
          </p:cNvPr>
          <p:cNvSpPr txBox="1"/>
          <p:nvPr/>
        </p:nvSpPr>
        <p:spPr>
          <a:xfrm>
            <a:off x="861655" y="7515870"/>
            <a:ext cx="563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Recommendations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EFF211-71EA-519D-9915-966344E6B04C}"/>
              </a:ext>
            </a:extLst>
          </p:cNvPr>
          <p:cNvSpPr/>
          <p:nvPr/>
        </p:nvSpPr>
        <p:spPr>
          <a:xfrm>
            <a:off x="3704362" y="9169508"/>
            <a:ext cx="2169134" cy="3033223"/>
          </a:xfrm>
          <a:prstGeom prst="roundRect">
            <a:avLst>
              <a:gd name="adj" fmla="val 799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Ad Revenue Enhancement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build long-term advertiser relationships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Implement advanced ad targeting to improve ad effectiveness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special ad packages for peak seasons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A2C02B-E461-2803-A975-EE9DE984431B}"/>
              </a:ext>
            </a:extLst>
          </p:cNvPr>
          <p:cNvSpPr/>
          <p:nvPr/>
        </p:nvSpPr>
        <p:spPr>
          <a:xfrm>
            <a:off x="6235951" y="9169509"/>
            <a:ext cx="2284996" cy="1542260"/>
          </a:xfrm>
          <a:prstGeom prst="roundRect">
            <a:avLst>
              <a:gd name="adj" fmla="val 33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Cost &amp; Content Management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original content including podcasts, music, and shows exclusive content library reduce dependency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125A32-459C-082C-151D-F697540C9E15}"/>
              </a:ext>
            </a:extLst>
          </p:cNvPr>
          <p:cNvSpPr/>
          <p:nvPr/>
        </p:nvSpPr>
        <p:spPr>
          <a:xfrm>
            <a:off x="8967829" y="916118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New Revenue Streams i.e. Podcasts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enhancing ad technology with dynamic insertion and programmatic ad  capabilities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E869CB3-B6BF-6115-A5CC-F006BCFA37C2}"/>
              </a:ext>
            </a:extLst>
          </p:cNvPr>
          <p:cNvSpPr/>
          <p:nvPr/>
        </p:nvSpPr>
        <p:spPr>
          <a:xfrm>
            <a:off x="881114" y="9161188"/>
            <a:ext cx="2809476" cy="3896942"/>
          </a:xfrm>
          <a:prstGeom prst="roundRect">
            <a:avLst>
              <a:gd name="adj" fmla="val 406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Premium Subscription &amp; Regional MAU’s Growth Strategy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Premium conversion efforts developing targeted premium features for ad-supported users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region-specific pricing strategies for emerging markets (Rest of World)</a:t>
            </a:r>
          </a:p>
          <a:p>
            <a:r>
              <a:rPr lang="en-US" sz="1400" dirty="0">
                <a:solidFill>
                  <a:schemeClr val="bg1"/>
                </a:solidFill>
              </a:rPr>
              <a:t>Create localized content, playlists feature local artists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Expand family and student plan offerings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350572-9190-605F-33C0-0AB3D86C4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6018" y="8598531"/>
            <a:ext cx="497702" cy="497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0E888C-327C-621A-EDB1-EFE578DF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22412" y="8606851"/>
            <a:ext cx="497702" cy="497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2F1B30-9BAA-6E81-A4E4-6CBFF35EC5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53040" y="8608444"/>
            <a:ext cx="497702" cy="497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BECD9-64D6-0297-7201-E7D8981953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82326" y="860844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9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C877E9-28DB-8C7B-4A7F-A4F39AEAC37C}"/>
              </a:ext>
            </a:extLst>
          </p:cNvPr>
          <p:cNvSpPr txBox="1"/>
          <p:nvPr/>
        </p:nvSpPr>
        <p:spPr>
          <a:xfrm>
            <a:off x="861655" y="657870"/>
            <a:ext cx="563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Recommendations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E27B85E-CDB1-527F-BAA3-F6D589BF9EC0}"/>
              </a:ext>
            </a:extLst>
          </p:cNvPr>
          <p:cNvSpPr/>
          <p:nvPr/>
        </p:nvSpPr>
        <p:spPr>
          <a:xfrm>
            <a:off x="3704362" y="2311508"/>
            <a:ext cx="2169134" cy="3033223"/>
          </a:xfrm>
          <a:prstGeom prst="roundRect">
            <a:avLst>
              <a:gd name="adj" fmla="val 799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Ad Revenue Enhancement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build long-term advertiser relationships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Implement advanced ad targeting to improve ad effectiveness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special ad packages for peak seasons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1D1838-5E2D-EA70-A774-D6D6C38BB10B}"/>
              </a:ext>
            </a:extLst>
          </p:cNvPr>
          <p:cNvSpPr/>
          <p:nvPr/>
        </p:nvSpPr>
        <p:spPr>
          <a:xfrm>
            <a:off x="6235951" y="2311509"/>
            <a:ext cx="2284996" cy="1542260"/>
          </a:xfrm>
          <a:prstGeom prst="roundRect">
            <a:avLst>
              <a:gd name="adj" fmla="val 33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Cost &amp; Content Management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original content including podcasts, music, and shows exclusive content library reduce dependency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133C88-D275-6CF2-2A8D-6C6B1D62B960}"/>
              </a:ext>
            </a:extLst>
          </p:cNvPr>
          <p:cNvSpPr/>
          <p:nvPr/>
        </p:nvSpPr>
        <p:spPr>
          <a:xfrm>
            <a:off x="8967829" y="230318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New Revenue Streams i.e. Podcasts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enhancing ad technology with dynamic insertion and programmatic ad  capabilities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68A662-19EB-5E7B-7716-06505CDB1D9F}"/>
              </a:ext>
            </a:extLst>
          </p:cNvPr>
          <p:cNvSpPr/>
          <p:nvPr/>
        </p:nvSpPr>
        <p:spPr>
          <a:xfrm>
            <a:off x="881114" y="2303188"/>
            <a:ext cx="2809476" cy="3896942"/>
          </a:xfrm>
          <a:prstGeom prst="roundRect">
            <a:avLst>
              <a:gd name="adj" fmla="val 406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14AE5C"/>
                </a:solidFill>
              </a:rPr>
              <a:t>Premium Subscription &amp; Regional MAU’s Growth Strategy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Premium conversion efforts developing targeted premium features for ad-supported users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region-specific pricing strategies for emerging markets (Rest of World)</a:t>
            </a:r>
          </a:p>
          <a:p>
            <a:r>
              <a:rPr lang="en-US" sz="1400" dirty="0">
                <a:solidFill>
                  <a:schemeClr val="bg1"/>
                </a:solidFill>
              </a:rPr>
              <a:t>Create localized content, playlists feature local artists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Expand family and student plan offerings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E40C3-983E-A7D8-41A9-3E17C155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1740531"/>
            <a:ext cx="497702" cy="4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577C8-5593-E563-112C-4FAE86B1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2412" y="1748851"/>
            <a:ext cx="497702" cy="497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1AF0D-0899-42FB-31E9-2046E043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3040" y="1750444"/>
            <a:ext cx="497702" cy="497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195F0-A0CF-8B2F-6637-A36B559A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82326" y="1750444"/>
            <a:ext cx="497702" cy="497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DBA4D-8A27-5714-9D6E-948C9C191449}"/>
              </a:ext>
            </a:extLst>
          </p:cNvPr>
          <p:cNvSpPr txBox="1"/>
          <p:nvPr/>
        </p:nvSpPr>
        <p:spPr>
          <a:xfrm>
            <a:off x="861655" y="-6413490"/>
            <a:ext cx="996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Scores of premium-related reviews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8C9BE-EE5E-6738-7402-9DD98FEED9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7" t="8243" r="6294" b="3114"/>
          <a:stretch/>
        </p:blipFill>
        <p:spPr>
          <a:xfrm>
            <a:off x="2328032" y="-5445760"/>
            <a:ext cx="7535936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34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F6CA70B-A718-6844-0F56-04D4DD906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7F90241-34CE-4EAF-07D4-33E8FDF9DC01}"/>
              </a:ext>
            </a:extLst>
          </p:cNvPr>
          <p:cNvSpPr txBox="1"/>
          <p:nvPr/>
        </p:nvSpPr>
        <p:spPr>
          <a:xfrm>
            <a:off x="5569682" y="2802467"/>
            <a:ext cx="4439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Speak Up!</a:t>
            </a:r>
          </a:p>
        </p:txBody>
      </p:sp>
      <p:pic>
        <p:nvPicPr>
          <p:cNvPr id="94" name="Picture 93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50608268-7E51-B232-A151-874CB0F1C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8" t="18772" r="17968" b="17197"/>
          <a:stretch/>
        </p:blipFill>
        <p:spPr>
          <a:xfrm>
            <a:off x="-134911" y="1576474"/>
            <a:ext cx="5803973" cy="3732551"/>
          </a:xfrm>
          <a:prstGeom prst="rect">
            <a:avLst/>
          </a:prstGeom>
        </p:spPr>
      </p:pic>
      <p:pic>
        <p:nvPicPr>
          <p:cNvPr id="3" name="Web &amp; Social Sound end.mp3">
            <a:hlinkClick r:id="" action="ppaction://media"/>
            <a:extLst>
              <a:ext uri="{FF2B5EF4-FFF2-40B4-BE49-F238E27FC236}">
                <a16:creationId xmlns:a16="http://schemas.microsoft.com/office/drawing/2014/main" id="{2A06B8ED-B80C-2716-3FCD-AD7ECDC7D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39828-0A98-FFF5-8A3E-520263B69EA2}"/>
              </a:ext>
            </a:extLst>
          </p:cNvPr>
          <p:cNvSpPr txBox="1"/>
          <p:nvPr/>
        </p:nvSpPr>
        <p:spPr>
          <a:xfrm>
            <a:off x="-11635153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9DEC555-5BF2-9797-89C4-C53588B7FCDD}"/>
              </a:ext>
            </a:extLst>
          </p:cNvPr>
          <p:cNvSpPr/>
          <p:nvPr/>
        </p:nvSpPr>
        <p:spPr>
          <a:xfrm>
            <a:off x="-4498837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EBF1BF-4378-F57B-15C7-1F8CD20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272452" y="2293994"/>
            <a:ext cx="584200" cy="5842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6515738-C1F9-F4F9-E146-F8CE0096BD81}"/>
              </a:ext>
            </a:extLst>
          </p:cNvPr>
          <p:cNvSpPr/>
          <p:nvPr/>
        </p:nvSpPr>
        <p:spPr>
          <a:xfrm>
            <a:off x="-11427335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1E219D-CFB1-56B1-5A88-26344F4F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197915" y="2284081"/>
            <a:ext cx="584200" cy="5842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922BC69-D1E9-6324-4A81-E5B8B435755A}"/>
              </a:ext>
            </a:extLst>
          </p:cNvPr>
          <p:cNvSpPr/>
          <p:nvPr/>
        </p:nvSpPr>
        <p:spPr>
          <a:xfrm>
            <a:off x="-7979805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1BB78D6-02CA-6BA7-1254-65BEA0C1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750386" y="2292401"/>
            <a:ext cx="584200" cy="5842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4D6AB2-AE80-E562-4257-E0568DA8F612}"/>
              </a:ext>
            </a:extLst>
          </p:cNvPr>
          <p:cNvSpPr/>
          <p:nvPr/>
        </p:nvSpPr>
        <p:spPr>
          <a:xfrm>
            <a:off x="2329458" y="583207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498FC-90FE-B5AB-09DF-8B9343101441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159678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Monthly Active Users (MAUs):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3F124-FB36-7BB9-271D-B44125894A09}"/>
              </a:ext>
            </a:extLst>
          </p:cNvPr>
          <p:cNvSpPr txBox="1"/>
          <p:nvPr/>
        </p:nvSpPr>
        <p:spPr>
          <a:xfrm>
            <a:off x="823352" y="4636044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 Subscribers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B2613-9212-FE18-9A3E-128C46AC7937}"/>
              </a:ext>
            </a:extLst>
          </p:cNvPr>
          <p:cNvSpPr txBox="1"/>
          <p:nvPr/>
        </p:nvSpPr>
        <p:spPr>
          <a:xfrm>
            <a:off x="272370" y="5733324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Churn Rate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794282-417B-909D-E3A9-758A5ACE9577}"/>
              </a:ext>
            </a:extLst>
          </p:cNvPr>
          <p:cNvSpPr txBox="1"/>
          <p:nvPr/>
        </p:nvSpPr>
        <p:spPr>
          <a:xfrm>
            <a:off x="-721520" y="6980218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6BE1EB-2928-57B8-FDFB-52ED58ECF791}"/>
              </a:ext>
            </a:extLst>
          </p:cNvPr>
          <p:cNvSpPr txBox="1"/>
          <p:nvPr/>
        </p:nvSpPr>
        <p:spPr>
          <a:xfrm>
            <a:off x="-1732384" y="7958177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3040D7-3FC7-2F2A-CDDD-1D9B6901460F}"/>
              </a:ext>
            </a:extLst>
          </p:cNvPr>
          <p:cNvSpPr txBox="1"/>
          <p:nvPr/>
        </p:nvSpPr>
        <p:spPr>
          <a:xfrm>
            <a:off x="-3265534" y="9154831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Cost of Revenue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A9644AC-9DE9-A2EF-26A3-092C671482B5}"/>
              </a:ext>
            </a:extLst>
          </p:cNvPr>
          <p:cNvSpPr txBox="1">
            <a:spLocks/>
          </p:cNvSpPr>
          <p:nvPr/>
        </p:nvSpPr>
        <p:spPr>
          <a:xfrm>
            <a:off x="3874577" y="3210485"/>
            <a:ext cx="5280853" cy="709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602 million</a:t>
            </a:r>
            <a:endParaRPr lang="en-US" sz="5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0D3DD1B-BFE1-4AF7-1090-012517D0CCC4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33AD22-7EBD-885D-5555-E3481D8C244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21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BC45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39828-0A98-FFF5-8A3E-520263B69EA2}"/>
              </a:ext>
            </a:extLst>
          </p:cNvPr>
          <p:cNvSpPr txBox="1"/>
          <p:nvPr/>
        </p:nvSpPr>
        <p:spPr>
          <a:xfrm>
            <a:off x="-11635153" y="657870"/>
            <a:ext cx="6581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Areas for Improvement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9DEC555-5BF2-9797-89C4-C53588B7FCDD}"/>
              </a:ext>
            </a:extLst>
          </p:cNvPr>
          <p:cNvSpPr/>
          <p:nvPr/>
        </p:nvSpPr>
        <p:spPr>
          <a:xfrm>
            <a:off x="-4498837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Subscriber Churn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Managing churn remains critical; personalization and social features can play a key role in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EBF1BF-4378-F57B-15C7-1F8CD20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272452" y="2293994"/>
            <a:ext cx="584200" cy="5842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6515738-C1F9-F4F9-E146-F8CE0096BD81}"/>
              </a:ext>
            </a:extLst>
          </p:cNvPr>
          <p:cNvSpPr/>
          <p:nvPr/>
        </p:nvSpPr>
        <p:spPr>
          <a:xfrm>
            <a:off x="-11427335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Ad-Supported Revenue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revenue growth is slower compared to Premium; strategies to optimize ad placements are needed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1E219D-CFB1-56B1-5A88-26344F4F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197915" y="2284081"/>
            <a:ext cx="584200" cy="5842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922BC69-D1E9-6324-4A81-E5B8B435755A}"/>
              </a:ext>
            </a:extLst>
          </p:cNvPr>
          <p:cNvSpPr/>
          <p:nvPr/>
        </p:nvSpPr>
        <p:spPr>
          <a:xfrm>
            <a:off x="-7979805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Cost Management in Content Licensing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High costs impact profitability; strategies needed to maximize returns on content investments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1BB78D6-02CA-6BA7-1254-65BEA0C1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750386" y="2292401"/>
            <a:ext cx="584200" cy="5842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4D6AB2-AE80-E562-4257-E0568DA8F612}"/>
              </a:ext>
            </a:extLst>
          </p:cNvPr>
          <p:cNvSpPr/>
          <p:nvPr/>
        </p:nvSpPr>
        <p:spPr>
          <a:xfrm>
            <a:off x="2329458" y="583207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498FC-90FE-B5AB-09DF-8B9343101441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159678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Premium Subscribers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3F124-FB36-7BB9-271D-B44125894A09}"/>
              </a:ext>
            </a:extLst>
          </p:cNvPr>
          <p:cNvSpPr txBox="1"/>
          <p:nvPr/>
        </p:nvSpPr>
        <p:spPr>
          <a:xfrm>
            <a:off x="823352" y="4636044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Churn Rate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B2613-9212-FE18-9A3E-128C46AC7937}"/>
              </a:ext>
            </a:extLst>
          </p:cNvPr>
          <p:cNvSpPr txBox="1"/>
          <p:nvPr/>
        </p:nvSpPr>
        <p:spPr>
          <a:xfrm>
            <a:off x="272370" y="5733324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794282-417B-909D-E3A9-758A5ACE9577}"/>
              </a:ext>
            </a:extLst>
          </p:cNvPr>
          <p:cNvSpPr txBox="1"/>
          <p:nvPr/>
        </p:nvSpPr>
        <p:spPr>
          <a:xfrm>
            <a:off x="-721520" y="6980218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6BE1EB-2928-57B8-FDFB-52ED58ECF791}"/>
              </a:ext>
            </a:extLst>
          </p:cNvPr>
          <p:cNvSpPr txBox="1"/>
          <p:nvPr/>
        </p:nvSpPr>
        <p:spPr>
          <a:xfrm>
            <a:off x="-1732384" y="7958177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Cost of Revenue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4EDCA28-7198-AA93-636C-2D46327DFE88}"/>
              </a:ext>
            </a:extLst>
          </p:cNvPr>
          <p:cNvSpPr txBox="1">
            <a:spLocks/>
          </p:cNvSpPr>
          <p:nvPr/>
        </p:nvSpPr>
        <p:spPr>
          <a:xfrm>
            <a:off x="3874577" y="3210485"/>
            <a:ext cx="5280853" cy="709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236 million</a:t>
            </a:r>
            <a:endParaRPr lang="en-US" sz="5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407E-FFB2-2FC2-19E5-03BF766CEA9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3505-9545-A6F6-3612-B886BF31313A}"/>
              </a:ext>
            </a:extLst>
          </p:cNvPr>
          <p:cNvSpPr txBox="1"/>
          <p:nvPr/>
        </p:nvSpPr>
        <p:spPr>
          <a:xfrm>
            <a:off x="835227" y="2027716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Monthly Active Users (MAUs): 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B1825A-D46A-2DAF-7D27-B69075FF421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1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4D6AB2-AE80-E562-4257-E0568DA8F612}"/>
              </a:ext>
            </a:extLst>
          </p:cNvPr>
          <p:cNvSpPr/>
          <p:nvPr/>
        </p:nvSpPr>
        <p:spPr>
          <a:xfrm>
            <a:off x="2329458" y="583207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498FC-90FE-B5AB-09DF-8B9343101441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329008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Churn Rate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3F124-FB36-7BB9-271D-B44125894A09}"/>
              </a:ext>
            </a:extLst>
          </p:cNvPr>
          <p:cNvSpPr txBox="1"/>
          <p:nvPr/>
        </p:nvSpPr>
        <p:spPr>
          <a:xfrm>
            <a:off x="823352" y="4636044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B2613-9212-FE18-9A3E-128C46AC7937}"/>
              </a:ext>
            </a:extLst>
          </p:cNvPr>
          <p:cNvSpPr txBox="1"/>
          <p:nvPr/>
        </p:nvSpPr>
        <p:spPr>
          <a:xfrm>
            <a:off x="272370" y="5733324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794282-417B-909D-E3A9-758A5ACE9577}"/>
              </a:ext>
            </a:extLst>
          </p:cNvPr>
          <p:cNvSpPr txBox="1"/>
          <p:nvPr/>
        </p:nvSpPr>
        <p:spPr>
          <a:xfrm>
            <a:off x="-721520" y="6980218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Cost of Revenue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4EDCA28-7198-AA93-636C-2D46327DFE88}"/>
              </a:ext>
            </a:extLst>
          </p:cNvPr>
          <p:cNvSpPr txBox="1">
            <a:spLocks/>
          </p:cNvSpPr>
          <p:nvPr/>
        </p:nvSpPr>
        <p:spPr>
          <a:xfrm>
            <a:off x="3874577" y="3111129"/>
            <a:ext cx="5280853" cy="902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Not disclosed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407E-FFB2-2FC2-19E5-03BF766CEA9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3505-9545-A6F6-3612-B886BF31313A}"/>
              </a:ext>
            </a:extLst>
          </p:cNvPr>
          <p:cNvSpPr txBox="1"/>
          <p:nvPr/>
        </p:nvSpPr>
        <p:spPr>
          <a:xfrm>
            <a:off x="835227" y="2027716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Premium Subscribers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114B0D-E908-8941-6266-A8190D1DEAB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D3633-6A9E-3CF9-41AA-0AEF21F29FB7}"/>
              </a:ext>
            </a:extLst>
          </p:cNvPr>
          <p:cNvSpPr txBox="1"/>
          <p:nvPr/>
        </p:nvSpPr>
        <p:spPr>
          <a:xfrm>
            <a:off x="265207" y="920275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Monthly Active Users (MAUs):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8601-36DD-41A6-8BC8-BB61014089F2}"/>
              </a:ext>
            </a:extLst>
          </p:cNvPr>
          <p:cNvSpPr txBox="1"/>
          <p:nvPr/>
        </p:nvSpPr>
        <p:spPr>
          <a:xfrm>
            <a:off x="3874577" y="3897810"/>
            <a:ext cx="4517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(Target for reduction: 1-2%)</a:t>
            </a:r>
          </a:p>
        </p:txBody>
      </p:sp>
    </p:spTree>
    <p:extLst>
      <p:ext uri="{BB962C8B-B14F-4D97-AF65-F5344CB8AC3E}">
        <p14:creationId xmlns:p14="http://schemas.microsoft.com/office/powerpoint/2010/main" val="2442062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5DCF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4D6AB2-AE80-E562-4257-E0568DA8F612}"/>
              </a:ext>
            </a:extLst>
          </p:cNvPr>
          <p:cNvSpPr/>
          <p:nvPr/>
        </p:nvSpPr>
        <p:spPr>
          <a:xfrm>
            <a:off x="2329458" y="583207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498FC-90FE-B5AB-09DF-8B9343101441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329008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Average Revenue Per User (ARPU)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3F124-FB36-7BB9-271D-B44125894A09}"/>
              </a:ext>
            </a:extLst>
          </p:cNvPr>
          <p:cNvSpPr txBox="1"/>
          <p:nvPr/>
        </p:nvSpPr>
        <p:spPr>
          <a:xfrm>
            <a:off x="823352" y="4636044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B2613-9212-FE18-9A3E-128C46AC7937}"/>
              </a:ext>
            </a:extLst>
          </p:cNvPr>
          <p:cNvSpPr txBox="1"/>
          <p:nvPr/>
        </p:nvSpPr>
        <p:spPr>
          <a:xfrm>
            <a:off x="272370" y="5733324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Cost of Revenue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4EDCA28-7198-AA93-636C-2D46327DFE88}"/>
              </a:ext>
            </a:extLst>
          </p:cNvPr>
          <p:cNvSpPr txBox="1">
            <a:spLocks/>
          </p:cNvSpPr>
          <p:nvPr/>
        </p:nvSpPr>
        <p:spPr>
          <a:xfrm>
            <a:off x="3874577" y="3111129"/>
            <a:ext cx="5280853" cy="902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$4.58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407E-FFB2-2FC2-19E5-03BF766CEA9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3505-9545-A6F6-3612-B886BF31313A}"/>
              </a:ext>
            </a:extLst>
          </p:cNvPr>
          <p:cNvSpPr txBox="1"/>
          <p:nvPr/>
        </p:nvSpPr>
        <p:spPr>
          <a:xfrm>
            <a:off x="835227" y="2027716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Churn Rate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114B0D-E908-8941-6266-A8190D1DEAB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D3633-6A9E-3CF9-41AA-0AEF21F29FB7}"/>
              </a:ext>
            </a:extLst>
          </p:cNvPr>
          <p:cNvSpPr txBox="1"/>
          <p:nvPr/>
        </p:nvSpPr>
        <p:spPr>
          <a:xfrm>
            <a:off x="265207" y="920275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Premium Subscribers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8601-36DD-41A6-8BC8-BB61014089F2}"/>
              </a:ext>
            </a:extLst>
          </p:cNvPr>
          <p:cNvSpPr txBox="1"/>
          <p:nvPr/>
        </p:nvSpPr>
        <p:spPr>
          <a:xfrm>
            <a:off x="3874577" y="3897810"/>
            <a:ext cx="4517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(converted from €4.39)</a:t>
            </a:r>
          </a:p>
        </p:txBody>
      </p:sp>
    </p:spTree>
    <p:extLst>
      <p:ext uri="{BB962C8B-B14F-4D97-AF65-F5344CB8AC3E}">
        <p14:creationId xmlns:p14="http://schemas.microsoft.com/office/powerpoint/2010/main" val="344896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F7F262-BAB9-4976-76BC-45C981D34E45}"/>
              </a:ext>
            </a:extLst>
          </p:cNvPr>
          <p:cNvSpPr/>
          <p:nvPr/>
        </p:nvSpPr>
        <p:spPr>
          <a:xfrm>
            <a:off x="3590771" y="2027939"/>
            <a:ext cx="2380078" cy="2996123"/>
          </a:xfrm>
          <a:prstGeom prst="roundRect">
            <a:avLst>
              <a:gd name="adj" fmla="val 158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2006</a:t>
            </a:r>
          </a:p>
          <a:p>
            <a:r>
              <a:rPr lang="en-US" sz="2000" b="1" dirty="0">
                <a:latin typeface=""/>
              </a:rPr>
              <a:t>by Daniel Ek and Martin </a:t>
            </a:r>
            <a:r>
              <a:rPr lang="en-US" sz="2000" b="1" dirty="0" err="1">
                <a:latin typeface=""/>
              </a:rPr>
              <a:t>Lorentzon</a:t>
            </a:r>
            <a:endParaRPr lang="en-US" sz="2000" b="1" dirty="0"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7955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498FC-90FE-B5AB-09DF-8B9343101441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329008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Podcast &amp; Non-Music Content Revenue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3F124-FB36-7BB9-271D-B44125894A09}"/>
              </a:ext>
            </a:extLst>
          </p:cNvPr>
          <p:cNvSpPr txBox="1"/>
          <p:nvPr/>
        </p:nvSpPr>
        <p:spPr>
          <a:xfrm>
            <a:off x="823352" y="4636044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Cost of Revenue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4EDCA28-7198-AA93-636C-2D46327DFE88}"/>
              </a:ext>
            </a:extLst>
          </p:cNvPr>
          <p:cNvSpPr txBox="1">
            <a:spLocks/>
          </p:cNvSpPr>
          <p:nvPr/>
        </p:nvSpPr>
        <p:spPr>
          <a:xfrm>
            <a:off x="3874577" y="3111129"/>
            <a:ext cx="5280853" cy="902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$2.08 billion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407E-FFB2-2FC2-19E5-03BF766CEA9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3505-9545-A6F6-3612-B886BF31313A}"/>
              </a:ext>
            </a:extLst>
          </p:cNvPr>
          <p:cNvSpPr txBox="1"/>
          <p:nvPr/>
        </p:nvSpPr>
        <p:spPr>
          <a:xfrm>
            <a:off x="835227" y="2027716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114B0D-E908-8941-6266-A8190D1DEAB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D3633-6A9E-3CF9-41AA-0AEF21F29FB7}"/>
              </a:ext>
            </a:extLst>
          </p:cNvPr>
          <p:cNvSpPr txBox="1"/>
          <p:nvPr/>
        </p:nvSpPr>
        <p:spPr>
          <a:xfrm>
            <a:off x="265207" y="920275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Churn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8601-36DD-41A6-8BC8-BB61014089F2}"/>
              </a:ext>
            </a:extLst>
          </p:cNvPr>
          <p:cNvSpPr txBox="1"/>
          <p:nvPr/>
        </p:nvSpPr>
        <p:spPr>
          <a:xfrm>
            <a:off x="3874577" y="3897810"/>
            <a:ext cx="4517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(converted from €2 billion)</a:t>
            </a:r>
          </a:p>
        </p:txBody>
      </p:sp>
    </p:spTree>
    <p:extLst>
      <p:ext uri="{BB962C8B-B14F-4D97-AF65-F5344CB8AC3E}">
        <p14:creationId xmlns:p14="http://schemas.microsoft.com/office/powerpoint/2010/main" val="419284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5A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874577" y="657870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DBB26-193D-C7A2-7CB2-A00F3069C953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BC7713E-AB02-55A3-3412-CE09787E0C8A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rgbClr val="E7C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D643D-C9CD-16F5-A643-DDB44E7860B3}"/>
              </a:ext>
            </a:extLst>
          </p:cNvPr>
          <p:cNvSpPr txBox="1"/>
          <p:nvPr/>
        </p:nvSpPr>
        <p:spPr>
          <a:xfrm>
            <a:off x="1007293" y="3329008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7C2AB"/>
                </a:solidFill>
              </a:rPr>
              <a:t>Cost of Revenue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4EDCA28-7198-AA93-636C-2D46327DFE88}"/>
              </a:ext>
            </a:extLst>
          </p:cNvPr>
          <p:cNvSpPr txBox="1">
            <a:spLocks/>
          </p:cNvSpPr>
          <p:nvPr/>
        </p:nvSpPr>
        <p:spPr>
          <a:xfrm>
            <a:off x="3874577" y="3111129"/>
            <a:ext cx="5280853" cy="902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$10.25 billion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407E-FFB2-2FC2-19E5-03BF766CEA9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23505-9545-A6F6-3612-B886BF31313A}"/>
              </a:ext>
            </a:extLst>
          </p:cNvPr>
          <p:cNvSpPr txBox="1"/>
          <p:nvPr/>
        </p:nvSpPr>
        <p:spPr>
          <a:xfrm>
            <a:off x="835227" y="2027716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114B0D-E908-8941-6266-A8190D1DEAB3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D3633-6A9E-3CF9-41AA-0AEF21F29FB7}"/>
              </a:ext>
            </a:extLst>
          </p:cNvPr>
          <p:cNvSpPr txBox="1"/>
          <p:nvPr/>
        </p:nvSpPr>
        <p:spPr>
          <a:xfrm>
            <a:off x="265207" y="920275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8601-36DD-41A6-8BC8-BB61014089F2}"/>
              </a:ext>
            </a:extLst>
          </p:cNvPr>
          <p:cNvSpPr txBox="1"/>
          <p:nvPr/>
        </p:nvSpPr>
        <p:spPr>
          <a:xfrm>
            <a:off x="3874577" y="3897810"/>
            <a:ext cx="4750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(converted from €9.85 billion)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F70B78-1106-478F-869D-D994DD8CF63E}"/>
              </a:ext>
            </a:extLst>
          </p:cNvPr>
          <p:cNvSpPr txBox="1"/>
          <p:nvPr/>
        </p:nvSpPr>
        <p:spPr>
          <a:xfrm>
            <a:off x="861655" y="7515867"/>
            <a:ext cx="9662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Key Performance Indicators (KPIs)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67899B-002F-61F1-5633-D792B83B9B32}"/>
              </a:ext>
            </a:extLst>
          </p:cNvPr>
          <p:cNvSpPr/>
          <p:nvPr/>
        </p:nvSpPr>
        <p:spPr>
          <a:xfrm>
            <a:off x="4152937" y="10135664"/>
            <a:ext cx="2169134" cy="1117492"/>
          </a:xfrm>
          <a:prstGeom prst="roundRect">
            <a:avLst>
              <a:gd name="adj" fmla="val 799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Premium Subscribers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08A477-0479-A54D-1FD5-D1D7A42AABE4}"/>
              </a:ext>
            </a:extLst>
          </p:cNvPr>
          <p:cNvSpPr/>
          <p:nvPr/>
        </p:nvSpPr>
        <p:spPr>
          <a:xfrm>
            <a:off x="6563757" y="10135664"/>
            <a:ext cx="2284996" cy="1542260"/>
          </a:xfrm>
          <a:prstGeom prst="roundRect">
            <a:avLst>
              <a:gd name="adj" fmla="val 33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Churn Rate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1195F5-AEE6-4F6A-61C1-C8A0A24F84EC}"/>
              </a:ext>
            </a:extLst>
          </p:cNvPr>
          <p:cNvSpPr/>
          <p:nvPr/>
        </p:nvSpPr>
        <p:spPr>
          <a:xfrm>
            <a:off x="9071347" y="10127343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Average Revenue per User (ARPU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AF70638-EE45-E52A-41EB-3E572D7967A8}"/>
              </a:ext>
            </a:extLst>
          </p:cNvPr>
          <p:cNvSpPr/>
          <p:nvPr/>
        </p:nvSpPr>
        <p:spPr>
          <a:xfrm>
            <a:off x="984632" y="10127343"/>
            <a:ext cx="2809476" cy="1125812"/>
          </a:xfrm>
          <a:prstGeom prst="roundRect">
            <a:avLst>
              <a:gd name="adj" fmla="val 406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Monthly Active Users (MAUs)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E5040B-A774-0E58-0F86-2A989F91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9536" y="9564686"/>
            <a:ext cx="497702" cy="4977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338BF2-3618-1526-C224-90C3F0E3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0987" y="9573006"/>
            <a:ext cx="497702" cy="4977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654A0B-781C-65F5-8148-7BCD4A29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80846" y="9574599"/>
            <a:ext cx="497702" cy="4977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727DBC-9FC0-B8EE-A4EC-183F7613D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85844" y="9574599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3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C2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-452654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3001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-11455039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225619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-8007509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778090" y="2292401"/>
            <a:ext cx="584200" cy="58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C877E9-28DB-8C7B-4A7F-A4F39AEAC37C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52A16-A64C-36AB-9C24-E64AE380F808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</p:spTree>
    <p:extLst>
      <p:ext uri="{BB962C8B-B14F-4D97-AF65-F5344CB8AC3E}">
        <p14:creationId xmlns:p14="http://schemas.microsoft.com/office/powerpoint/2010/main" val="87419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9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CF2ACDE-F2CA-D6C8-98A3-6FF480F0AB05}"/>
              </a:ext>
            </a:extLst>
          </p:cNvPr>
          <p:cNvSpPr/>
          <p:nvPr/>
        </p:nvSpPr>
        <p:spPr>
          <a:xfrm>
            <a:off x="955972" y="1998184"/>
            <a:ext cx="3458866" cy="2358195"/>
          </a:xfrm>
          <a:prstGeom prst="roundRect">
            <a:avLst>
              <a:gd name="adj" fmla="val 12769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9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CF2ACDE-F2CA-D6C8-98A3-6FF480F0AB05}"/>
              </a:ext>
            </a:extLst>
          </p:cNvPr>
          <p:cNvSpPr/>
          <p:nvPr/>
        </p:nvSpPr>
        <p:spPr>
          <a:xfrm>
            <a:off x="4399266" y="1998184"/>
            <a:ext cx="3247844" cy="2107785"/>
          </a:xfrm>
          <a:prstGeom prst="roundRect">
            <a:avLst>
              <a:gd name="adj" fmla="val 12769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64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CF2ACDE-F2CA-D6C8-98A3-6FF480F0AB05}"/>
              </a:ext>
            </a:extLst>
          </p:cNvPr>
          <p:cNvSpPr/>
          <p:nvPr/>
        </p:nvSpPr>
        <p:spPr>
          <a:xfrm>
            <a:off x="7828280" y="1998184"/>
            <a:ext cx="3544569" cy="3838192"/>
          </a:xfrm>
          <a:prstGeom prst="roundRect">
            <a:avLst>
              <a:gd name="adj" fmla="val 12769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06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F3C9C12-4F61-59F9-D00F-9B42DA2574B0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583B7F8-C8A3-3C18-5A99-4674E9BD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664907-26AC-D8D0-D057-369E90D6ECAC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1E5610F-86B1-9B67-F559-BBF8BDBB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FB46967-9B71-83FF-5350-AD4477E2FB99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55CB506-7A33-941E-E0FE-3D768C0E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0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665681-FA7E-87FE-E32C-895DBD6CF5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C8D36B8A-24CB-0A04-BC45-EF5732DEC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C2B96E-0A13-412F-7C16-CDE60B374908}"/>
              </a:ext>
            </a:extLst>
          </p:cNvPr>
          <p:cNvSpPr txBox="1"/>
          <p:nvPr/>
        </p:nvSpPr>
        <p:spPr>
          <a:xfrm>
            <a:off x="5480952" y="2833511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Hello!</a:t>
            </a:r>
          </a:p>
        </p:txBody>
      </p:sp>
      <p:pic>
        <p:nvPicPr>
          <p:cNvPr id="22" name="Picture 2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DA8AC25F-1714-A2F8-E8FD-C9B150544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4147640" y="2954867"/>
            <a:ext cx="1275644" cy="12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54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418D8-D02D-679A-B443-07F8EF863B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F977C412-2B0C-343A-B592-608EAE3F1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86532-C7E2-B883-C102-73B93872D620}"/>
              </a:ext>
            </a:extLst>
          </p:cNvPr>
          <p:cNvSpPr txBox="1"/>
          <p:nvPr/>
        </p:nvSpPr>
        <p:spPr>
          <a:xfrm>
            <a:off x="5480952" y="2833511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pic>
        <p:nvPicPr>
          <p:cNvPr id="13" name="Picture 1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F034FD14-F5E1-4CC3-9BB6-446EE4083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4" r="-4506"/>
          <a:stretch/>
        </p:blipFill>
        <p:spPr>
          <a:xfrm>
            <a:off x="5360549" y="6807788"/>
            <a:ext cx="2999019" cy="1253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53DD92-ACDE-4284-566F-3F700CB8239E}"/>
              </a:ext>
            </a:extLst>
          </p:cNvPr>
          <p:cNvSpPr/>
          <p:nvPr/>
        </p:nvSpPr>
        <p:spPr>
          <a:xfrm>
            <a:off x="0" y="4144488"/>
            <a:ext cx="12192000" cy="2889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3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3F9A48-59CC-A52B-4F11-FD2F5C236A00}"/>
              </a:ext>
            </a:extLst>
          </p:cNvPr>
          <p:cNvSpPr/>
          <p:nvPr/>
        </p:nvSpPr>
        <p:spPr>
          <a:xfrm>
            <a:off x="6249549" y="2027939"/>
            <a:ext cx="2380078" cy="2156603"/>
          </a:xfrm>
          <a:prstGeom prst="roundRect">
            <a:avLst>
              <a:gd name="adj" fmla="val 1581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2170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418D8-D02D-679A-B443-07F8EF863B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F977C412-2B0C-343A-B592-608EAE3F1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pic>
        <p:nvPicPr>
          <p:cNvPr id="8" name="Picture 7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1B96D311-24FF-1D46-8FEE-206D76F49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4" r="-4506"/>
          <a:stretch/>
        </p:blipFill>
        <p:spPr>
          <a:xfrm>
            <a:off x="5360549" y="2805808"/>
            <a:ext cx="2999019" cy="1253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665E1-2DB3-1696-492B-90304D1EE681}"/>
              </a:ext>
            </a:extLst>
          </p:cNvPr>
          <p:cNvSpPr/>
          <p:nvPr/>
        </p:nvSpPr>
        <p:spPr>
          <a:xfrm>
            <a:off x="0" y="4144488"/>
            <a:ext cx="12192000" cy="2889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6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418D8-D02D-679A-B443-07F8EF863B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F977C412-2B0C-343A-B592-608EAE3F1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2802467"/>
            <a:ext cx="1275644" cy="1253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86532-C7E2-B883-C102-73B93872D620}"/>
              </a:ext>
            </a:extLst>
          </p:cNvPr>
          <p:cNvSpPr txBox="1"/>
          <p:nvPr/>
        </p:nvSpPr>
        <p:spPr>
          <a:xfrm>
            <a:off x="5480952" y="163480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pic>
        <p:nvPicPr>
          <p:cNvPr id="6" name="Picture 5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289E6CE-396C-F4B8-CFFB-51E88579D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4" r="-4506"/>
          <a:stretch/>
        </p:blipFill>
        <p:spPr>
          <a:xfrm>
            <a:off x="5360549" y="2805805"/>
            <a:ext cx="2999019" cy="1253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9C0840-ECDB-D3D8-8ACB-153A778CF124}"/>
              </a:ext>
            </a:extLst>
          </p:cNvPr>
          <p:cNvSpPr/>
          <p:nvPr/>
        </p:nvSpPr>
        <p:spPr>
          <a:xfrm>
            <a:off x="5270884" y="1317170"/>
            <a:ext cx="3209087" cy="1458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DAA0A-E10F-A453-CD43-24F0599A3D31}"/>
              </a:ext>
            </a:extLst>
          </p:cNvPr>
          <p:cNvSpPr/>
          <p:nvPr/>
        </p:nvSpPr>
        <p:spPr>
          <a:xfrm>
            <a:off x="5150481" y="4112088"/>
            <a:ext cx="3209087" cy="1458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8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4349401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7" y="2615621"/>
            <a:ext cx="3718932" cy="3718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32E31-D69D-2769-20F8-8468B32A14EB}"/>
              </a:ext>
            </a:extLst>
          </p:cNvPr>
          <p:cNvSpPr txBox="1"/>
          <p:nvPr/>
        </p:nvSpPr>
        <p:spPr>
          <a:xfrm>
            <a:off x="3874577" y="-6521866"/>
            <a:ext cx="748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36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E40EA6-2CFF-EC54-4EF9-AFBFDE82FB9F}"/>
              </a:ext>
            </a:extLst>
          </p:cNvPr>
          <p:cNvSpPr/>
          <p:nvPr/>
        </p:nvSpPr>
        <p:spPr>
          <a:xfrm>
            <a:off x="-5167087" y="-7840598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AEFFBE-CC5B-8183-4C2B-73B492E181CB}"/>
              </a:ext>
            </a:extLst>
          </p:cNvPr>
          <p:cNvSpPr/>
          <p:nvPr/>
        </p:nvSpPr>
        <p:spPr>
          <a:xfrm>
            <a:off x="3082556" y="-3763814"/>
            <a:ext cx="192145" cy="192145"/>
          </a:xfrm>
          <a:prstGeom prst="ellipse">
            <a:avLst/>
          </a:prstGeom>
          <a:solidFill>
            <a:srgbClr val="E7C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A8813-2133-30E8-CBBC-7E4E07247A67}"/>
              </a:ext>
            </a:extLst>
          </p:cNvPr>
          <p:cNvSpPr txBox="1"/>
          <p:nvPr/>
        </p:nvSpPr>
        <p:spPr>
          <a:xfrm>
            <a:off x="1007293" y="-3850728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7C2AB"/>
                </a:solidFill>
              </a:rPr>
              <a:t>Cost of Revenue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6E1B6C-B65F-2955-56A9-8A09C8079A1D}"/>
              </a:ext>
            </a:extLst>
          </p:cNvPr>
          <p:cNvSpPr txBox="1">
            <a:spLocks/>
          </p:cNvSpPr>
          <p:nvPr/>
        </p:nvSpPr>
        <p:spPr>
          <a:xfrm>
            <a:off x="3874577" y="-4068607"/>
            <a:ext cx="5280853" cy="902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$10.25 billion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8EEB73-FF3A-5ED2-5D29-DD3E28832DEE}"/>
              </a:ext>
            </a:extLst>
          </p:cNvPr>
          <p:cNvSpPr/>
          <p:nvPr/>
        </p:nvSpPr>
        <p:spPr>
          <a:xfrm>
            <a:off x="2879408" y="-5063427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C4F3B-80AF-F3AC-DB94-CFCBDC7C4C75}"/>
              </a:ext>
            </a:extLst>
          </p:cNvPr>
          <p:cNvSpPr txBox="1"/>
          <p:nvPr/>
        </p:nvSpPr>
        <p:spPr>
          <a:xfrm>
            <a:off x="835227" y="-5152020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Podcast &amp; Non-Music Content Revenue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A8958A-2D2E-B706-5801-91D01C8747A4}"/>
              </a:ext>
            </a:extLst>
          </p:cNvPr>
          <p:cNvSpPr/>
          <p:nvPr/>
        </p:nvSpPr>
        <p:spPr>
          <a:xfrm>
            <a:off x="2329458" y="-6170867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0D9AE-7445-5F34-402D-D7180AA3E86F}"/>
              </a:ext>
            </a:extLst>
          </p:cNvPr>
          <p:cNvSpPr txBox="1"/>
          <p:nvPr/>
        </p:nvSpPr>
        <p:spPr>
          <a:xfrm>
            <a:off x="265207" y="-6259461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Average Revenue Per User (ARPU)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84928-5B07-C07F-7393-E7A2FAF7F696}"/>
              </a:ext>
            </a:extLst>
          </p:cNvPr>
          <p:cNvSpPr txBox="1"/>
          <p:nvPr/>
        </p:nvSpPr>
        <p:spPr>
          <a:xfrm>
            <a:off x="3874577" y="-3281926"/>
            <a:ext cx="4750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(converted from €9.85 billion)</a:t>
            </a:r>
          </a:p>
        </p:txBody>
      </p:sp>
    </p:spTree>
    <p:extLst>
      <p:ext uri="{BB962C8B-B14F-4D97-AF65-F5344CB8AC3E}">
        <p14:creationId xmlns:p14="http://schemas.microsoft.com/office/powerpoint/2010/main" val="1523370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4349401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7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61" y="2608550"/>
            <a:ext cx="3721608" cy="372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B2E42-09BE-B578-ABAE-CD32BFB5611A}"/>
              </a:ext>
            </a:extLst>
          </p:cNvPr>
          <p:cNvSpPr txBox="1"/>
          <p:nvPr/>
        </p:nvSpPr>
        <p:spPr>
          <a:xfrm>
            <a:off x="7954569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23B99-E928-8145-55AC-202A200C200D}"/>
              </a:ext>
            </a:extLst>
          </p:cNvPr>
          <p:cNvSpPr txBox="1"/>
          <p:nvPr/>
        </p:nvSpPr>
        <p:spPr>
          <a:xfrm>
            <a:off x="7954569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</p:spTree>
    <p:extLst>
      <p:ext uri="{BB962C8B-B14F-4D97-AF65-F5344CB8AC3E}">
        <p14:creationId xmlns:p14="http://schemas.microsoft.com/office/powerpoint/2010/main" val="274429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4349401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7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61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61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3519945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3414545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7954569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7954569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</p:spTree>
    <p:extLst>
      <p:ext uri="{BB962C8B-B14F-4D97-AF65-F5344CB8AC3E}">
        <p14:creationId xmlns:p14="http://schemas.microsoft.com/office/powerpoint/2010/main" val="23107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1811150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6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10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10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981694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876294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5416318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5416318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C3CD6-C5C1-1B34-08C8-52BC85E412E3}"/>
              </a:ext>
            </a:extLst>
          </p:cNvPr>
          <p:cNvSpPr/>
          <p:nvPr/>
        </p:nvSpPr>
        <p:spPr>
          <a:xfrm>
            <a:off x="7144498" y="2483462"/>
            <a:ext cx="4065808" cy="830997"/>
          </a:xfrm>
          <a:prstGeom prst="roundRect">
            <a:avLst>
              <a:gd name="adj" fmla="val 28328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D14D2-3253-7D69-5F11-E73869ECC3D1}"/>
              </a:ext>
            </a:extLst>
          </p:cNvPr>
          <p:cNvSpPr/>
          <p:nvPr/>
        </p:nvSpPr>
        <p:spPr>
          <a:xfrm>
            <a:off x="7251266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Highlighting exclusive perks (such as an ad-free experience, high-quality audio, or offline downloads) should be the focus of premium subscription marketing if they want to improve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time-slot data to determine peak listening hours and then allocate dollars to targeted digital marketing efforts. This will bring in free-tier users</a:t>
            </a:r>
          </a:p>
        </p:txBody>
      </p:sp>
    </p:spTree>
    <p:extLst>
      <p:ext uri="{BB962C8B-B14F-4D97-AF65-F5344CB8AC3E}">
        <p14:creationId xmlns:p14="http://schemas.microsoft.com/office/powerpoint/2010/main" val="4220299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1811150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6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10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10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981694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876294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5416318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5416318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C3CD6-C5C1-1B34-08C8-52BC85E412E3}"/>
              </a:ext>
            </a:extLst>
          </p:cNvPr>
          <p:cNvSpPr/>
          <p:nvPr/>
        </p:nvSpPr>
        <p:spPr>
          <a:xfrm>
            <a:off x="7144498" y="2483462"/>
            <a:ext cx="4065808" cy="2284481"/>
          </a:xfrm>
          <a:prstGeom prst="roundRect">
            <a:avLst>
              <a:gd name="adj" fmla="val 11036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D14D2-3253-7D69-5F11-E73869ECC3D1}"/>
              </a:ext>
            </a:extLst>
          </p:cNvPr>
          <p:cNvSpPr/>
          <p:nvPr/>
        </p:nvSpPr>
        <p:spPr>
          <a:xfrm>
            <a:off x="7251266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Highlighting exclusive perks (such as an ad-free experience, high-quality audio, or offline downloads) should be the focus of premium subscription marketing if they want to improve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time-slot data to determine peak listening hours and then allocate dollars to targeted digital marketing efforts. This will bring in free-tier users</a:t>
            </a:r>
          </a:p>
        </p:txBody>
      </p:sp>
    </p:spTree>
    <p:extLst>
      <p:ext uri="{BB962C8B-B14F-4D97-AF65-F5344CB8AC3E}">
        <p14:creationId xmlns:p14="http://schemas.microsoft.com/office/powerpoint/2010/main" val="838190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1811150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6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10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10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981694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876294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5416318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5416318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C3CD6-C5C1-1B34-08C8-52BC85E412E3}"/>
              </a:ext>
            </a:extLst>
          </p:cNvPr>
          <p:cNvSpPr/>
          <p:nvPr/>
        </p:nvSpPr>
        <p:spPr>
          <a:xfrm>
            <a:off x="7144498" y="2483463"/>
            <a:ext cx="4065808" cy="3590766"/>
          </a:xfrm>
          <a:prstGeom prst="roundRect">
            <a:avLst>
              <a:gd name="adj" fmla="val 11036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D14D2-3253-7D69-5F11-E73869ECC3D1}"/>
              </a:ext>
            </a:extLst>
          </p:cNvPr>
          <p:cNvSpPr/>
          <p:nvPr/>
        </p:nvSpPr>
        <p:spPr>
          <a:xfrm>
            <a:off x="7251266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Highlighting exclusive perks (such as an ad-free experience, high-quality audio, or offline downloads) should be the focus of premium subscription marketing if they want to improve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time-slot data to determine peak listening hours and then allocate dollars to targeted digital marketing efforts. This will bring in free-tier users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44269C-0F31-55C3-7AC3-BF5DA59BEEC5}"/>
              </a:ext>
            </a:extLst>
          </p:cNvPr>
          <p:cNvSpPr txBox="1"/>
          <p:nvPr/>
        </p:nvSpPr>
        <p:spPr>
          <a:xfrm>
            <a:off x="14943905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4BCDD6-E887-DDDD-09BE-00B629557412}"/>
              </a:ext>
            </a:extLst>
          </p:cNvPr>
          <p:cNvSpPr/>
          <p:nvPr/>
        </p:nvSpPr>
        <p:spPr>
          <a:xfrm>
            <a:off x="14423095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336739-71C2-0429-246E-3802C1DB1C14}"/>
              </a:ext>
            </a:extLst>
          </p:cNvPr>
          <p:cNvSpPr/>
          <p:nvPr/>
        </p:nvSpPr>
        <p:spPr>
          <a:xfrm>
            <a:off x="15128657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CD5A905-5070-D2F6-39B5-99F18B377CF4}"/>
              </a:ext>
            </a:extLst>
          </p:cNvPr>
          <p:cNvSpPr txBox="1">
            <a:spLocks/>
          </p:cNvSpPr>
          <p:nvPr/>
        </p:nvSpPr>
        <p:spPr>
          <a:xfrm>
            <a:off x="14423095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A829131A-5F5A-EBA7-FAB6-19FD5F63E7FD}"/>
              </a:ext>
            </a:extLst>
          </p:cNvPr>
          <p:cNvSpPr txBox="1">
            <a:spLocks/>
          </p:cNvSpPr>
          <p:nvPr/>
        </p:nvSpPr>
        <p:spPr>
          <a:xfrm>
            <a:off x="15097061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6145B455-31C2-22A4-7C66-5CFA7E5719F4}"/>
              </a:ext>
            </a:extLst>
          </p:cNvPr>
          <p:cNvSpPr txBox="1">
            <a:spLocks/>
          </p:cNvSpPr>
          <p:nvPr/>
        </p:nvSpPr>
        <p:spPr>
          <a:xfrm>
            <a:off x="14391499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7034716-67E3-5F33-F85F-E64BC5A58D63}"/>
              </a:ext>
            </a:extLst>
          </p:cNvPr>
          <p:cNvSpPr/>
          <p:nvPr/>
        </p:nvSpPr>
        <p:spPr>
          <a:xfrm>
            <a:off x="16245417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391E7E-219E-897F-27D6-5756E237964C}"/>
              </a:ext>
            </a:extLst>
          </p:cNvPr>
          <p:cNvSpPr/>
          <p:nvPr/>
        </p:nvSpPr>
        <p:spPr>
          <a:xfrm>
            <a:off x="16950979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C2FA929C-9C18-4908-A336-B4AD3F94E886}"/>
              </a:ext>
            </a:extLst>
          </p:cNvPr>
          <p:cNvSpPr txBox="1">
            <a:spLocks/>
          </p:cNvSpPr>
          <p:nvPr/>
        </p:nvSpPr>
        <p:spPr>
          <a:xfrm>
            <a:off x="16874962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5C0A8F59-7956-68EE-63A1-EE0FCAB0D780}"/>
              </a:ext>
            </a:extLst>
          </p:cNvPr>
          <p:cNvSpPr txBox="1">
            <a:spLocks/>
          </p:cNvSpPr>
          <p:nvPr/>
        </p:nvSpPr>
        <p:spPr>
          <a:xfrm>
            <a:off x="16193310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F374A71-225E-2309-CCEB-E03CD2DA65FD}"/>
              </a:ext>
            </a:extLst>
          </p:cNvPr>
          <p:cNvSpPr/>
          <p:nvPr/>
        </p:nvSpPr>
        <p:spPr>
          <a:xfrm>
            <a:off x="14423095" y="5462667"/>
            <a:ext cx="222739" cy="222739"/>
          </a:xfrm>
          <a:prstGeom prst="roundRect">
            <a:avLst/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0810B0CF-23C1-14CE-8394-238A14BC7F0A}"/>
              </a:ext>
            </a:extLst>
          </p:cNvPr>
          <p:cNvSpPr txBox="1">
            <a:spLocks/>
          </p:cNvSpPr>
          <p:nvPr/>
        </p:nvSpPr>
        <p:spPr>
          <a:xfrm>
            <a:off x="16245417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80F32562-428B-2DF5-02E1-A658F1B783CD}"/>
              </a:ext>
            </a:extLst>
          </p:cNvPr>
          <p:cNvSpPr txBox="1">
            <a:spLocks/>
          </p:cNvSpPr>
          <p:nvPr/>
        </p:nvSpPr>
        <p:spPr>
          <a:xfrm>
            <a:off x="14676516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1EE055-177F-BD8D-0995-5ADD2635C852}"/>
              </a:ext>
            </a:extLst>
          </p:cNvPr>
          <p:cNvSpPr/>
          <p:nvPr/>
        </p:nvSpPr>
        <p:spPr>
          <a:xfrm>
            <a:off x="22554504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0DB90F-F6DC-376B-A112-4EC80B960040}"/>
              </a:ext>
            </a:extLst>
          </p:cNvPr>
          <p:cNvSpPr/>
          <p:nvPr/>
        </p:nvSpPr>
        <p:spPr>
          <a:xfrm>
            <a:off x="23260066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B338C039-2120-4146-0EB6-6493E838FB62}"/>
              </a:ext>
            </a:extLst>
          </p:cNvPr>
          <p:cNvSpPr txBox="1">
            <a:spLocks/>
          </p:cNvSpPr>
          <p:nvPr/>
        </p:nvSpPr>
        <p:spPr>
          <a:xfrm>
            <a:off x="2255450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9FCD10F2-E98E-0DE0-914D-AC1BF3759745}"/>
              </a:ext>
            </a:extLst>
          </p:cNvPr>
          <p:cNvSpPr txBox="1">
            <a:spLocks/>
          </p:cNvSpPr>
          <p:nvPr/>
        </p:nvSpPr>
        <p:spPr>
          <a:xfrm>
            <a:off x="23228470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97B4A9F-AE2C-5135-8C18-602C63008D09}"/>
              </a:ext>
            </a:extLst>
          </p:cNvPr>
          <p:cNvSpPr txBox="1">
            <a:spLocks/>
          </p:cNvSpPr>
          <p:nvPr/>
        </p:nvSpPr>
        <p:spPr>
          <a:xfrm>
            <a:off x="22524686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44461E-D02B-ED56-7D40-8F1130135D07}"/>
              </a:ext>
            </a:extLst>
          </p:cNvPr>
          <p:cNvSpPr/>
          <p:nvPr/>
        </p:nvSpPr>
        <p:spPr>
          <a:xfrm>
            <a:off x="24376826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BBD10B-5F54-035C-9EE8-09D65F868ECE}"/>
              </a:ext>
            </a:extLst>
          </p:cNvPr>
          <p:cNvSpPr/>
          <p:nvPr/>
        </p:nvSpPr>
        <p:spPr>
          <a:xfrm>
            <a:off x="25082388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376AF27D-3712-9F05-C985-A7F78913358A}"/>
              </a:ext>
            </a:extLst>
          </p:cNvPr>
          <p:cNvSpPr txBox="1">
            <a:spLocks/>
          </p:cNvSpPr>
          <p:nvPr/>
        </p:nvSpPr>
        <p:spPr>
          <a:xfrm>
            <a:off x="25006371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650F6801-635C-BFC7-8653-4B6AC0CB6ECB}"/>
              </a:ext>
            </a:extLst>
          </p:cNvPr>
          <p:cNvSpPr txBox="1">
            <a:spLocks/>
          </p:cNvSpPr>
          <p:nvPr/>
        </p:nvSpPr>
        <p:spPr>
          <a:xfrm>
            <a:off x="24324719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CA3CDF15-8238-8A93-07CB-4ACFC147A2A8}"/>
              </a:ext>
            </a:extLst>
          </p:cNvPr>
          <p:cNvSpPr txBox="1">
            <a:spLocks/>
          </p:cNvSpPr>
          <p:nvPr/>
        </p:nvSpPr>
        <p:spPr>
          <a:xfrm>
            <a:off x="24376826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A6AAE1-26CB-D245-F12A-8BAFF3D5DA09}"/>
              </a:ext>
            </a:extLst>
          </p:cNvPr>
          <p:cNvSpPr/>
          <p:nvPr/>
        </p:nvSpPr>
        <p:spPr>
          <a:xfrm>
            <a:off x="26199148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863B20-D327-04B8-34FD-4D18B9F0D563}"/>
              </a:ext>
            </a:extLst>
          </p:cNvPr>
          <p:cNvSpPr/>
          <p:nvPr/>
        </p:nvSpPr>
        <p:spPr>
          <a:xfrm>
            <a:off x="26904710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36BF897-C157-FDA0-C223-35B070F85822}"/>
              </a:ext>
            </a:extLst>
          </p:cNvPr>
          <p:cNvSpPr txBox="1">
            <a:spLocks/>
          </p:cNvSpPr>
          <p:nvPr/>
        </p:nvSpPr>
        <p:spPr>
          <a:xfrm>
            <a:off x="26828693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3A338E65-2D98-05C6-7E6D-5A4A52115DE9}"/>
              </a:ext>
            </a:extLst>
          </p:cNvPr>
          <p:cNvSpPr txBox="1">
            <a:spLocks/>
          </p:cNvSpPr>
          <p:nvPr/>
        </p:nvSpPr>
        <p:spPr>
          <a:xfrm>
            <a:off x="26147041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D1DB866-E86D-0AA4-B968-C735BBFB1B93}"/>
              </a:ext>
            </a:extLst>
          </p:cNvPr>
          <p:cNvSpPr txBox="1">
            <a:spLocks/>
          </p:cNvSpPr>
          <p:nvPr/>
        </p:nvSpPr>
        <p:spPr>
          <a:xfrm>
            <a:off x="26199148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C490EB-39F8-40F7-7768-C451C533A243}"/>
              </a:ext>
            </a:extLst>
          </p:cNvPr>
          <p:cNvSpPr txBox="1"/>
          <p:nvPr/>
        </p:nvSpPr>
        <p:spPr>
          <a:xfrm>
            <a:off x="24259870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D33FB96B-CC4E-12F6-8D7D-3EA38BE6FE85}"/>
              </a:ext>
            </a:extLst>
          </p:cNvPr>
          <p:cNvSpPr/>
          <p:nvPr/>
        </p:nvSpPr>
        <p:spPr>
          <a:xfrm>
            <a:off x="14417889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32C333D1-7A36-A29C-3F0C-80AA8C991395}"/>
              </a:ext>
            </a:extLst>
          </p:cNvPr>
          <p:cNvSpPr txBox="1">
            <a:spLocks/>
          </p:cNvSpPr>
          <p:nvPr/>
        </p:nvSpPr>
        <p:spPr>
          <a:xfrm>
            <a:off x="14671310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</p:spTree>
    <p:extLst>
      <p:ext uri="{BB962C8B-B14F-4D97-AF65-F5344CB8AC3E}">
        <p14:creationId xmlns:p14="http://schemas.microsoft.com/office/powerpoint/2010/main" val="88359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-10495150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08914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11590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1590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-11324606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-11430006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-6889982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-6889982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C3CD6-C5C1-1B34-08C8-52BC85E412E3}"/>
              </a:ext>
            </a:extLst>
          </p:cNvPr>
          <p:cNvSpPr/>
          <p:nvPr/>
        </p:nvSpPr>
        <p:spPr>
          <a:xfrm>
            <a:off x="-5161802" y="2483463"/>
            <a:ext cx="4065808" cy="3590766"/>
          </a:xfrm>
          <a:prstGeom prst="roundRect">
            <a:avLst>
              <a:gd name="adj" fmla="val 11036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D14D2-3253-7D69-5F11-E73869ECC3D1}"/>
              </a:ext>
            </a:extLst>
          </p:cNvPr>
          <p:cNvSpPr/>
          <p:nvPr/>
        </p:nvSpPr>
        <p:spPr>
          <a:xfrm>
            <a:off x="-5055034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Highlighting exclusive perks (such as an ad-free experience, high-quality audio, or offline downloads) should be the focus of premium subscription marketing if they want to improve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time-slot data to determine peak listening hours and then allocate dollars to targeted digital marketing efforts. This will bring in free-tier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5120640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4599830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530539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459983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5273796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4568234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642215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7127714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705169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6370045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9B3AA56-5F82-F757-C248-66376E921750}"/>
              </a:ext>
            </a:extLst>
          </p:cNvPr>
          <p:cNvSpPr/>
          <p:nvPr/>
        </p:nvSpPr>
        <p:spPr>
          <a:xfrm>
            <a:off x="4599830" y="5462667"/>
            <a:ext cx="222739" cy="222739"/>
          </a:xfrm>
          <a:prstGeom prst="roundRect">
            <a:avLst/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642215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07EAA62-F701-C270-4BEB-856B624E5E14}"/>
              </a:ext>
            </a:extLst>
          </p:cNvPr>
          <p:cNvSpPr txBox="1">
            <a:spLocks/>
          </p:cNvSpPr>
          <p:nvPr/>
        </p:nvSpPr>
        <p:spPr>
          <a:xfrm>
            <a:off x="4853251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AF890B-70A0-3E01-9BE8-2CFBA8C80AA8}"/>
              </a:ext>
            </a:extLst>
          </p:cNvPr>
          <p:cNvSpPr/>
          <p:nvPr/>
        </p:nvSpPr>
        <p:spPr>
          <a:xfrm>
            <a:off x="12731239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7C5ED9-CBDA-D66E-63FC-D227A5AC69F2}"/>
              </a:ext>
            </a:extLst>
          </p:cNvPr>
          <p:cNvSpPr/>
          <p:nvPr/>
        </p:nvSpPr>
        <p:spPr>
          <a:xfrm>
            <a:off x="13436801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F2C0FCA0-DD9E-E768-C2B0-C4E4686818D2}"/>
              </a:ext>
            </a:extLst>
          </p:cNvPr>
          <p:cNvSpPr txBox="1">
            <a:spLocks/>
          </p:cNvSpPr>
          <p:nvPr/>
        </p:nvSpPr>
        <p:spPr>
          <a:xfrm>
            <a:off x="12731239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AD86131B-7D52-8A52-B31B-C6716C1D89E7}"/>
              </a:ext>
            </a:extLst>
          </p:cNvPr>
          <p:cNvSpPr txBox="1">
            <a:spLocks/>
          </p:cNvSpPr>
          <p:nvPr/>
        </p:nvSpPr>
        <p:spPr>
          <a:xfrm>
            <a:off x="13405205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824B69AC-1B59-D912-BFDF-F04A90D434BB}"/>
              </a:ext>
            </a:extLst>
          </p:cNvPr>
          <p:cNvSpPr txBox="1">
            <a:spLocks/>
          </p:cNvSpPr>
          <p:nvPr/>
        </p:nvSpPr>
        <p:spPr>
          <a:xfrm>
            <a:off x="12701421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56211A-8FB3-322E-8ACA-C33D8DFB2B61}"/>
              </a:ext>
            </a:extLst>
          </p:cNvPr>
          <p:cNvSpPr/>
          <p:nvPr/>
        </p:nvSpPr>
        <p:spPr>
          <a:xfrm>
            <a:off x="14553561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E4D697-CB07-F3A0-2E22-6192D3236A9D}"/>
              </a:ext>
            </a:extLst>
          </p:cNvPr>
          <p:cNvSpPr/>
          <p:nvPr/>
        </p:nvSpPr>
        <p:spPr>
          <a:xfrm>
            <a:off x="15259123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889F4421-6064-E6AD-4112-76625CC507AF}"/>
              </a:ext>
            </a:extLst>
          </p:cNvPr>
          <p:cNvSpPr txBox="1">
            <a:spLocks/>
          </p:cNvSpPr>
          <p:nvPr/>
        </p:nvSpPr>
        <p:spPr>
          <a:xfrm>
            <a:off x="15183106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3BE08935-15A9-D246-6F56-09AAD672B07C}"/>
              </a:ext>
            </a:extLst>
          </p:cNvPr>
          <p:cNvSpPr txBox="1">
            <a:spLocks/>
          </p:cNvSpPr>
          <p:nvPr/>
        </p:nvSpPr>
        <p:spPr>
          <a:xfrm>
            <a:off x="14501454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6D84B7F4-9751-084A-D0A3-168FA7C369EE}"/>
              </a:ext>
            </a:extLst>
          </p:cNvPr>
          <p:cNvSpPr txBox="1">
            <a:spLocks/>
          </p:cNvSpPr>
          <p:nvPr/>
        </p:nvSpPr>
        <p:spPr>
          <a:xfrm>
            <a:off x="14553561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C93AB7-95A7-61DF-66B1-70B170796F50}"/>
              </a:ext>
            </a:extLst>
          </p:cNvPr>
          <p:cNvSpPr/>
          <p:nvPr/>
        </p:nvSpPr>
        <p:spPr>
          <a:xfrm>
            <a:off x="16375883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87B4E7-44D1-50E3-0D86-18D5E2A05660}"/>
              </a:ext>
            </a:extLst>
          </p:cNvPr>
          <p:cNvSpPr/>
          <p:nvPr/>
        </p:nvSpPr>
        <p:spPr>
          <a:xfrm>
            <a:off x="17081445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B2D568EA-3CC3-87FB-3F7A-60DD96F864FA}"/>
              </a:ext>
            </a:extLst>
          </p:cNvPr>
          <p:cNvSpPr txBox="1">
            <a:spLocks/>
          </p:cNvSpPr>
          <p:nvPr/>
        </p:nvSpPr>
        <p:spPr>
          <a:xfrm>
            <a:off x="17005428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C59E1144-8675-44C4-E083-8DF0F8008B4B}"/>
              </a:ext>
            </a:extLst>
          </p:cNvPr>
          <p:cNvSpPr txBox="1">
            <a:spLocks/>
          </p:cNvSpPr>
          <p:nvPr/>
        </p:nvSpPr>
        <p:spPr>
          <a:xfrm>
            <a:off x="16323776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B429C340-7691-19E9-47AB-C8E1D3DACD11}"/>
              </a:ext>
            </a:extLst>
          </p:cNvPr>
          <p:cNvSpPr txBox="1">
            <a:spLocks/>
          </p:cNvSpPr>
          <p:nvPr/>
        </p:nvSpPr>
        <p:spPr>
          <a:xfrm>
            <a:off x="16375883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8889ED2-2350-7ACA-36E1-90F9DC576504}"/>
              </a:ext>
            </a:extLst>
          </p:cNvPr>
          <p:cNvSpPr txBox="1"/>
          <p:nvPr/>
        </p:nvSpPr>
        <p:spPr>
          <a:xfrm>
            <a:off x="14436605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725915D-6800-E345-EB0C-77C742C73691}"/>
              </a:ext>
            </a:extLst>
          </p:cNvPr>
          <p:cNvSpPr/>
          <p:nvPr/>
        </p:nvSpPr>
        <p:spPr>
          <a:xfrm>
            <a:off x="4598324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7457D990-CDC3-6B38-3551-D0884A9A0DC3}"/>
              </a:ext>
            </a:extLst>
          </p:cNvPr>
          <p:cNvSpPr txBox="1">
            <a:spLocks/>
          </p:cNvSpPr>
          <p:nvPr/>
        </p:nvSpPr>
        <p:spPr>
          <a:xfrm>
            <a:off x="4851745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</p:spTree>
    <p:extLst>
      <p:ext uri="{BB962C8B-B14F-4D97-AF65-F5344CB8AC3E}">
        <p14:creationId xmlns:p14="http://schemas.microsoft.com/office/powerpoint/2010/main" val="3975304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1489540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968730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167429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96873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1642696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937134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279105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3496614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342059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2738945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279105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089F8-FF35-7D13-2A45-EEDD5AF5CD4E}"/>
              </a:ext>
            </a:extLst>
          </p:cNvPr>
          <p:cNvSpPr/>
          <p:nvPr/>
        </p:nvSpPr>
        <p:spPr>
          <a:xfrm>
            <a:off x="4620182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149EB-E4F4-760B-40B2-A6D830E50833}"/>
              </a:ext>
            </a:extLst>
          </p:cNvPr>
          <p:cNvSpPr/>
          <p:nvPr/>
        </p:nvSpPr>
        <p:spPr>
          <a:xfrm>
            <a:off x="5325744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7B7AF2-4B5E-49D6-7983-A2DC3165B1F1}"/>
              </a:ext>
            </a:extLst>
          </p:cNvPr>
          <p:cNvSpPr txBox="1">
            <a:spLocks/>
          </p:cNvSpPr>
          <p:nvPr/>
        </p:nvSpPr>
        <p:spPr>
          <a:xfrm>
            <a:off x="4620182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27C211-8B4E-16ED-5F49-61B42357A975}"/>
              </a:ext>
            </a:extLst>
          </p:cNvPr>
          <p:cNvSpPr txBox="1">
            <a:spLocks/>
          </p:cNvSpPr>
          <p:nvPr/>
        </p:nvSpPr>
        <p:spPr>
          <a:xfrm>
            <a:off x="5294148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7C3014-DCE3-161C-F4E2-B2A1931629E1}"/>
              </a:ext>
            </a:extLst>
          </p:cNvPr>
          <p:cNvSpPr txBox="1">
            <a:spLocks/>
          </p:cNvSpPr>
          <p:nvPr/>
        </p:nvSpPr>
        <p:spPr>
          <a:xfrm>
            <a:off x="4590364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C96FF1-4D78-8E0F-712B-B7DADA672C5E}"/>
              </a:ext>
            </a:extLst>
          </p:cNvPr>
          <p:cNvSpPr/>
          <p:nvPr/>
        </p:nvSpPr>
        <p:spPr>
          <a:xfrm>
            <a:off x="6442504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179276-C5BA-A09C-8A1E-0091FE5E1CC0}"/>
              </a:ext>
            </a:extLst>
          </p:cNvPr>
          <p:cNvSpPr/>
          <p:nvPr/>
        </p:nvSpPr>
        <p:spPr>
          <a:xfrm>
            <a:off x="7148066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D15F2F2-AF47-9E17-0CC8-EA1CB66E584D}"/>
              </a:ext>
            </a:extLst>
          </p:cNvPr>
          <p:cNvSpPr txBox="1">
            <a:spLocks/>
          </p:cNvSpPr>
          <p:nvPr/>
        </p:nvSpPr>
        <p:spPr>
          <a:xfrm>
            <a:off x="7072049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532AB46-2ED4-6E3A-B51D-9884337CA26A}"/>
              </a:ext>
            </a:extLst>
          </p:cNvPr>
          <p:cNvSpPr txBox="1">
            <a:spLocks/>
          </p:cNvSpPr>
          <p:nvPr/>
        </p:nvSpPr>
        <p:spPr>
          <a:xfrm>
            <a:off x="6390397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36019F6-5122-3AD2-74EA-BFBD3AE87C0A}"/>
              </a:ext>
            </a:extLst>
          </p:cNvPr>
          <p:cNvSpPr txBox="1">
            <a:spLocks/>
          </p:cNvSpPr>
          <p:nvPr/>
        </p:nvSpPr>
        <p:spPr>
          <a:xfrm>
            <a:off x="644250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B465C0-105F-917C-EF5D-ADC9D49F2C8E}"/>
              </a:ext>
            </a:extLst>
          </p:cNvPr>
          <p:cNvSpPr/>
          <p:nvPr/>
        </p:nvSpPr>
        <p:spPr>
          <a:xfrm>
            <a:off x="8264826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EF6DA4-5E4A-27ED-5117-F402E39BA996}"/>
              </a:ext>
            </a:extLst>
          </p:cNvPr>
          <p:cNvSpPr/>
          <p:nvPr/>
        </p:nvSpPr>
        <p:spPr>
          <a:xfrm>
            <a:off x="8970388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D67F28A-1DDA-C17B-E4DC-786DBDFFB99A}"/>
              </a:ext>
            </a:extLst>
          </p:cNvPr>
          <p:cNvSpPr txBox="1">
            <a:spLocks/>
          </p:cNvSpPr>
          <p:nvPr/>
        </p:nvSpPr>
        <p:spPr>
          <a:xfrm>
            <a:off x="8894371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4678762-A1E5-AFBF-EA8B-2D7189DABE46}"/>
              </a:ext>
            </a:extLst>
          </p:cNvPr>
          <p:cNvSpPr txBox="1">
            <a:spLocks/>
          </p:cNvSpPr>
          <p:nvPr/>
        </p:nvSpPr>
        <p:spPr>
          <a:xfrm>
            <a:off x="8212719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5ECE1C9-C0DB-4646-56A1-43BFD854C601}"/>
              </a:ext>
            </a:extLst>
          </p:cNvPr>
          <p:cNvSpPr txBox="1">
            <a:spLocks/>
          </p:cNvSpPr>
          <p:nvPr/>
        </p:nvSpPr>
        <p:spPr>
          <a:xfrm>
            <a:off x="8264826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7E010-1EFF-AF92-3284-7233AC44A979}"/>
              </a:ext>
            </a:extLst>
          </p:cNvPr>
          <p:cNvSpPr txBox="1"/>
          <p:nvPr/>
        </p:nvSpPr>
        <p:spPr>
          <a:xfrm>
            <a:off x="6325548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031157E-7725-413B-4837-7E6292A6ABD0}"/>
              </a:ext>
            </a:extLst>
          </p:cNvPr>
          <p:cNvSpPr/>
          <p:nvPr/>
        </p:nvSpPr>
        <p:spPr>
          <a:xfrm>
            <a:off x="968730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737ADA6-8C06-74E0-DAFD-3660A6195E26}"/>
              </a:ext>
            </a:extLst>
          </p:cNvPr>
          <p:cNvSpPr txBox="1">
            <a:spLocks/>
          </p:cNvSpPr>
          <p:nvPr/>
        </p:nvSpPr>
        <p:spPr>
          <a:xfrm>
            <a:off x="1222151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690B8D8-6370-11CB-0F53-CE90E5E872FA}"/>
              </a:ext>
            </a:extLst>
          </p:cNvPr>
          <p:cNvSpPr/>
          <p:nvPr/>
        </p:nvSpPr>
        <p:spPr>
          <a:xfrm>
            <a:off x="965362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CE53B15F-3E50-4180-B31A-3FB416669BAE}"/>
              </a:ext>
            </a:extLst>
          </p:cNvPr>
          <p:cNvSpPr txBox="1">
            <a:spLocks/>
          </p:cNvSpPr>
          <p:nvPr/>
        </p:nvSpPr>
        <p:spPr>
          <a:xfrm>
            <a:off x="1218783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</p:spTree>
    <p:extLst>
      <p:ext uri="{BB962C8B-B14F-4D97-AF65-F5344CB8AC3E}">
        <p14:creationId xmlns:p14="http://schemas.microsoft.com/office/powerpoint/2010/main" val="4226815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BE3EF-AF4E-02F4-3DBD-E88653FE7E53}"/>
              </a:ext>
            </a:extLst>
          </p:cNvPr>
          <p:cNvSpPr/>
          <p:nvPr/>
        </p:nvSpPr>
        <p:spPr>
          <a:xfrm>
            <a:off x="8908327" y="2027939"/>
            <a:ext cx="2380078" cy="2713334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976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-2560104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-3080914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-237535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-308091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-2406948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-3112510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-125859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-553030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-62904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-1310699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9B3AA56-5F82-F757-C248-66376E921750}"/>
              </a:ext>
            </a:extLst>
          </p:cNvPr>
          <p:cNvSpPr/>
          <p:nvPr/>
        </p:nvSpPr>
        <p:spPr>
          <a:xfrm>
            <a:off x="-3080914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-125859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07EAA62-F701-C270-4BEB-856B624E5E14}"/>
              </a:ext>
            </a:extLst>
          </p:cNvPr>
          <p:cNvSpPr txBox="1">
            <a:spLocks/>
          </p:cNvSpPr>
          <p:nvPr/>
        </p:nvSpPr>
        <p:spPr>
          <a:xfrm>
            <a:off x="-2827493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13267-62BD-A862-FD11-687C62BCE689}"/>
              </a:ext>
            </a:extLst>
          </p:cNvPr>
          <p:cNvSpPr/>
          <p:nvPr/>
        </p:nvSpPr>
        <p:spPr>
          <a:xfrm>
            <a:off x="-3084282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D807D5-FF9D-726A-BD70-1B3B8AAACBE3}"/>
              </a:ext>
            </a:extLst>
          </p:cNvPr>
          <p:cNvSpPr txBox="1">
            <a:spLocks/>
          </p:cNvSpPr>
          <p:nvPr/>
        </p:nvSpPr>
        <p:spPr>
          <a:xfrm>
            <a:off x="-2830861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089F8-FF35-7D13-2A45-EEDD5AF5CD4E}"/>
              </a:ext>
            </a:extLst>
          </p:cNvPr>
          <p:cNvSpPr/>
          <p:nvPr/>
        </p:nvSpPr>
        <p:spPr>
          <a:xfrm>
            <a:off x="570538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149EB-E4F4-760B-40B2-A6D830E50833}"/>
              </a:ext>
            </a:extLst>
          </p:cNvPr>
          <p:cNvSpPr/>
          <p:nvPr/>
        </p:nvSpPr>
        <p:spPr>
          <a:xfrm>
            <a:off x="1276100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7B7AF2-4B5E-49D6-7983-A2DC3165B1F1}"/>
              </a:ext>
            </a:extLst>
          </p:cNvPr>
          <p:cNvSpPr txBox="1">
            <a:spLocks/>
          </p:cNvSpPr>
          <p:nvPr/>
        </p:nvSpPr>
        <p:spPr>
          <a:xfrm>
            <a:off x="570538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27C211-8B4E-16ED-5F49-61B42357A975}"/>
              </a:ext>
            </a:extLst>
          </p:cNvPr>
          <p:cNvSpPr txBox="1">
            <a:spLocks/>
          </p:cNvSpPr>
          <p:nvPr/>
        </p:nvSpPr>
        <p:spPr>
          <a:xfrm>
            <a:off x="1244504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7C3014-DCE3-161C-F4E2-B2A1931629E1}"/>
              </a:ext>
            </a:extLst>
          </p:cNvPr>
          <p:cNvSpPr txBox="1">
            <a:spLocks/>
          </p:cNvSpPr>
          <p:nvPr/>
        </p:nvSpPr>
        <p:spPr>
          <a:xfrm>
            <a:off x="540720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C96FF1-4D78-8E0F-712B-B7DADA672C5E}"/>
              </a:ext>
            </a:extLst>
          </p:cNvPr>
          <p:cNvSpPr/>
          <p:nvPr/>
        </p:nvSpPr>
        <p:spPr>
          <a:xfrm>
            <a:off x="2392860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179276-C5BA-A09C-8A1E-0091FE5E1CC0}"/>
              </a:ext>
            </a:extLst>
          </p:cNvPr>
          <p:cNvSpPr/>
          <p:nvPr/>
        </p:nvSpPr>
        <p:spPr>
          <a:xfrm>
            <a:off x="3098422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D15F2F2-AF47-9E17-0CC8-EA1CB66E584D}"/>
              </a:ext>
            </a:extLst>
          </p:cNvPr>
          <p:cNvSpPr txBox="1">
            <a:spLocks/>
          </p:cNvSpPr>
          <p:nvPr/>
        </p:nvSpPr>
        <p:spPr>
          <a:xfrm>
            <a:off x="3022405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532AB46-2ED4-6E3A-B51D-9884337CA26A}"/>
              </a:ext>
            </a:extLst>
          </p:cNvPr>
          <p:cNvSpPr txBox="1">
            <a:spLocks/>
          </p:cNvSpPr>
          <p:nvPr/>
        </p:nvSpPr>
        <p:spPr>
          <a:xfrm>
            <a:off x="2340753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36019F6-5122-3AD2-74EA-BFBD3AE87C0A}"/>
              </a:ext>
            </a:extLst>
          </p:cNvPr>
          <p:cNvSpPr txBox="1">
            <a:spLocks/>
          </p:cNvSpPr>
          <p:nvPr/>
        </p:nvSpPr>
        <p:spPr>
          <a:xfrm>
            <a:off x="239286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B465C0-105F-917C-EF5D-ADC9D49F2C8E}"/>
              </a:ext>
            </a:extLst>
          </p:cNvPr>
          <p:cNvSpPr/>
          <p:nvPr/>
        </p:nvSpPr>
        <p:spPr>
          <a:xfrm>
            <a:off x="4215182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EF6DA4-5E4A-27ED-5117-F402E39BA996}"/>
              </a:ext>
            </a:extLst>
          </p:cNvPr>
          <p:cNvSpPr/>
          <p:nvPr/>
        </p:nvSpPr>
        <p:spPr>
          <a:xfrm>
            <a:off x="4920744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D67F28A-1DDA-C17B-E4DC-786DBDFFB99A}"/>
              </a:ext>
            </a:extLst>
          </p:cNvPr>
          <p:cNvSpPr txBox="1">
            <a:spLocks/>
          </p:cNvSpPr>
          <p:nvPr/>
        </p:nvSpPr>
        <p:spPr>
          <a:xfrm>
            <a:off x="4844727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4678762-A1E5-AFBF-EA8B-2D7189DABE46}"/>
              </a:ext>
            </a:extLst>
          </p:cNvPr>
          <p:cNvSpPr txBox="1">
            <a:spLocks/>
          </p:cNvSpPr>
          <p:nvPr/>
        </p:nvSpPr>
        <p:spPr>
          <a:xfrm>
            <a:off x="4163075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5ECE1C9-C0DB-4646-56A1-43BFD854C601}"/>
              </a:ext>
            </a:extLst>
          </p:cNvPr>
          <p:cNvSpPr txBox="1">
            <a:spLocks/>
          </p:cNvSpPr>
          <p:nvPr/>
        </p:nvSpPr>
        <p:spPr>
          <a:xfrm>
            <a:off x="421518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7E010-1EFF-AF92-3284-7233AC44A979}"/>
              </a:ext>
            </a:extLst>
          </p:cNvPr>
          <p:cNvSpPr txBox="1"/>
          <p:nvPr/>
        </p:nvSpPr>
        <p:spPr>
          <a:xfrm>
            <a:off x="2275904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7EEDFE7-3480-B9D8-C44B-AABD3EB1DFD9}"/>
              </a:ext>
            </a:extLst>
          </p:cNvPr>
          <p:cNvSpPr/>
          <p:nvPr/>
        </p:nvSpPr>
        <p:spPr>
          <a:xfrm>
            <a:off x="7009034" y="2483462"/>
            <a:ext cx="4065808" cy="830997"/>
          </a:xfrm>
          <a:prstGeom prst="roundRect">
            <a:avLst>
              <a:gd name="adj" fmla="val 38517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C000"/>
                </a:solidFill>
              </a:rPr>
              <a:t>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3997D11-95D6-D1CB-6735-4276E4CC3DA7}"/>
              </a:ext>
            </a:extLst>
          </p:cNvPr>
          <p:cNvSpPr/>
          <p:nvPr/>
        </p:nvSpPr>
        <p:spPr>
          <a:xfrm>
            <a:off x="7115802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Target users between the ages of 20 and 35 with a focus on family plans, student discounts, and playlist sharing to boost conversions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Divert funds towards gamified campaigns or loyalty rewards that appeal to younger users</a:t>
            </a:r>
          </a:p>
        </p:txBody>
      </p:sp>
    </p:spTree>
    <p:extLst>
      <p:ext uri="{BB962C8B-B14F-4D97-AF65-F5344CB8AC3E}">
        <p14:creationId xmlns:p14="http://schemas.microsoft.com/office/powerpoint/2010/main" val="1478531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-2560104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-3080914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-237535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-308091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-2406948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-3112510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-125859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-553030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-62904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-1310699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9B3AA56-5F82-F757-C248-66376E921750}"/>
              </a:ext>
            </a:extLst>
          </p:cNvPr>
          <p:cNvSpPr/>
          <p:nvPr/>
        </p:nvSpPr>
        <p:spPr>
          <a:xfrm>
            <a:off x="-3080914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-125859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07EAA62-F701-C270-4BEB-856B624E5E14}"/>
              </a:ext>
            </a:extLst>
          </p:cNvPr>
          <p:cNvSpPr txBox="1">
            <a:spLocks/>
          </p:cNvSpPr>
          <p:nvPr/>
        </p:nvSpPr>
        <p:spPr>
          <a:xfrm>
            <a:off x="-2827493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13267-62BD-A862-FD11-687C62BCE689}"/>
              </a:ext>
            </a:extLst>
          </p:cNvPr>
          <p:cNvSpPr/>
          <p:nvPr/>
        </p:nvSpPr>
        <p:spPr>
          <a:xfrm>
            <a:off x="-3084282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D807D5-FF9D-726A-BD70-1B3B8AAACBE3}"/>
              </a:ext>
            </a:extLst>
          </p:cNvPr>
          <p:cNvSpPr txBox="1">
            <a:spLocks/>
          </p:cNvSpPr>
          <p:nvPr/>
        </p:nvSpPr>
        <p:spPr>
          <a:xfrm>
            <a:off x="-2830861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089F8-FF35-7D13-2A45-EEDD5AF5CD4E}"/>
              </a:ext>
            </a:extLst>
          </p:cNvPr>
          <p:cNvSpPr/>
          <p:nvPr/>
        </p:nvSpPr>
        <p:spPr>
          <a:xfrm>
            <a:off x="570538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149EB-E4F4-760B-40B2-A6D830E50833}"/>
              </a:ext>
            </a:extLst>
          </p:cNvPr>
          <p:cNvSpPr/>
          <p:nvPr/>
        </p:nvSpPr>
        <p:spPr>
          <a:xfrm>
            <a:off x="1276100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7B7AF2-4B5E-49D6-7983-A2DC3165B1F1}"/>
              </a:ext>
            </a:extLst>
          </p:cNvPr>
          <p:cNvSpPr txBox="1">
            <a:spLocks/>
          </p:cNvSpPr>
          <p:nvPr/>
        </p:nvSpPr>
        <p:spPr>
          <a:xfrm>
            <a:off x="570538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27C211-8B4E-16ED-5F49-61B42357A975}"/>
              </a:ext>
            </a:extLst>
          </p:cNvPr>
          <p:cNvSpPr txBox="1">
            <a:spLocks/>
          </p:cNvSpPr>
          <p:nvPr/>
        </p:nvSpPr>
        <p:spPr>
          <a:xfrm>
            <a:off x="1244504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7C3014-DCE3-161C-F4E2-B2A1931629E1}"/>
              </a:ext>
            </a:extLst>
          </p:cNvPr>
          <p:cNvSpPr txBox="1">
            <a:spLocks/>
          </p:cNvSpPr>
          <p:nvPr/>
        </p:nvSpPr>
        <p:spPr>
          <a:xfrm>
            <a:off x="540720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C96FF1-4D78-8E0F-712B-B7DADA672C5E}"/>
              </a:ext>
            </a:extLst>
          </p:cNvPr>
          <p:cNvSpPr/>
          <p:nvPr/>
        </p:nvSpPr>
        <p:spPr>
          <a:xfrm>
            <a:off x="2392860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179276-C5BA-A09C-8A1E-0091FE5E1CC0}"/>
              </a:ext>
            </a:extLst>
          </p:cNvPr>
          <p:cNvSpPr/>
          <p:nvPr/>
        </p:nvSpPr>
        <p:spPr>
          <a:xfrm>
            <a:off x="3098422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D15F2F2-AF47-9E17-0CC8-EA1CB66E584D}"/>
              </a:ext>
            </a:extLst>
          </p:cNvPr>
          <p:cNvSpPr txBox="1">
            <a:spLocks/>
          </p:cNvSpPr>
          <p:nvPr/>
        </p:nvSpPr>
        <p:spPr>
          <a:xfrm>
            <a:off x="3022405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532AB46-2ED4-6E3A-B51D-9884337CA26A}"/>
              </a:ext>
            </a:extLst>
          </p:cNvPr>
          <p:cNvSpPr txBox="1">
            <a:spLocks/>
          </p:cNvSpPr>
          <p:nvPr/>
        </p:nvSpPr>
        <p:spPr>
          <a:xfrm>
            <a:off x="2340753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36019F6-5122-3AD2-74EA-BFBD3AE87C0A}"/>
              </a:ext>
            </a:extLst>
          </p:cNvPr>
          <p:cNvSpPr txBox="1">
            <a:spLocks/>
          </p:cNvSpPr>
          <p:nvPr/>
        </p:nvSpPr>
        <p:spPr>
          <a:xfrm>
            <a:off x="239286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B465C0-105F-917C-EF5D-ADC9D49F2C8E}"/>
              </a:ext>
            </a:extLst>
          </p:cNvPr>
          <p:cNvSpPr/>
          <p:nvPr/>
        </p:nvSpPr>
        <p:spPr>
          <a:xfrm>
            <a:off x="4215182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EF6DA4-5E4A-27ED-5117-F402E39BA996}"/>
              </a:ext>
            </a:extLst>
          </p:cNvPr>
          <p:cNvSpPr/>
          <p:nvPr/>
        </p:nvSpPr>
        <p:spPr>
          <a:xfrm>
            <a:off x="4920744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D67F28A-1DDA-C17B-E4DC-786DBDFFB99A}"/>
              </a:ext>
            </a:extLst>
          </p:cNvPr>
          <p:cNvSpPr txBox="1">
            <a:spLocks/>
          </p:cNvSpPr>
          <p:nvPr/>
        </p:nvSpPr>
        <p:spPr>
          <a:xfrm>
            <a:off x="4844727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4678762-A1E5-AFBF-EA8B-2D7189DABE46}"/>
              </a:ext>
            </a:extLst>
          </p:cNvPr>
          <p:cNvSpPr txBox="1">
            <a:spLocks/>
          </p:cNvSpPr>
          <p:nvPr/>
        </p:nvSpPr>
        <p:spPr>
          <a:xfrm>
            <a:off x="4163075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5ECE1C9-C0DB-4646-56A1-43BFD854C601}"/>
              </a:ext>
            </a:extLst>
          </p:cNvPr>
          <p:cNvSpPr txBox="1">
            <a:spLocks/>
          </p:cNvSpPr>
          <p:nvPr/>
        </p:nvSpPr>
        <p:spPr>
          <a:xfrm>
            <a:off x="421518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7E010-1EFF-AF92-3284-7233AC44A979}"/>
              </a:ext>
            </a:extLst>
          </p:cNvPr>
          <p:cNvSpPr txBox="1"/>
          <p:nvPr/>
        </p:nvSpPr>
        <p:spPr>
          <a:xfrm>
            <a:off x="2275904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7EEDFE7-3480-B9D8-C44B-AABD3EB1DFD9}"/>
              </a:ext>
            </a:extLst>
          </p:cNvPr>
          <p:cNvSpPr/>
          <p:nvPr/>
        </p:nvSpPr>
        <p:spPr>
          <a:xfrm>
            <a:off x="7009034" y="2483462"/>
            <a:ext cx="4065808" cy="2038676"/>
          </a:xfrm>
          <a:prstGeom prst="roundRect">
            <a:avLst>
              <a:gd name="adj" fmla="val 18401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C000"/>
                </a:solidFill>
              </a:rPr>
              <a:t>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3997D11-95D6-D1CB-6735-4276E4CC3DA7}"/>
              </a:ext>
            </a:extLst>
          </p:cNvPr>
          <p:cNvSpPr/>
          <p:nvPr/>
        </p:nvSpPr>
        <p:spPr>
          <a:xfrm>
            <a:off x="7115802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Target users between the ages of 20 and 35 with a focus on family plans, student discounts, and playlist sharing to boost conversions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Divert funds towards gamified campaigns or loyalty rewards that appeal to younger users</a:t>
            </a:r>
          </a:p>
        </p:txBody>
      </p:sp>
    </p:spTree>
    <p:extLst>
      <p:ext uri="{BB962C8B-B14F-4D97-AF65-F5344CB8AC3E}">
        <p14:creationId xmlns:p14="http://schemas.microsoft.com/office/powerpoint/2010/main" val="281956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-2560104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-3080914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-237535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-308091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-2406948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-3112510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-125859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-553030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-62904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-1310699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9B3AA56-5F82-F757-C248-66376E921750}"/>
              </a:ext>
            </a:extLst>
          </p:cNvPr>
          <p:cNvSpPr/>
          <p:nvPr/>
        </p:nvSpPr>
        <p:spPr>
          <a:xfrm>
            <a:off x="-3080914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-125859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07EAA62-F701-C270-4BEB-856B624E5E14}"/>
              </a:ext>
            </a:extLst>
          </p:cNvPr>
          <p:cNvSpPr txBox="1">
            <a:spLocks/>
          </p:cNvSpPr>
          <p:nvPr/>
        </p:nvSpPr>
        <p:spPr>
          <a:xfrm>
            <a:off x="-2827493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13267-62BD-A862-FD11-687C62BCE689}"/>
              </a:ext>
            </a:extLst>
          </p:cNvPr>
          <p:cNvSpPr/>
          <p:nvPr/>
        </p:nvSpPr>
        <p:spPr>
          <a:xfrm>
            <a:off x="-3084282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D807D5-FF9D-726A-BD70-1B3B8AAACBE3}"/>
              </a:ext>
            </a:extLst>
          </p:cNvPr>
          <p:cNvSpPr txBox="1">
            <a:spLocks/>
          </p:cNvSpPr>
          <p:nvPr/>
        </p:nvSpPr>
        <p:spPr>
          <a:xfrm>
            <a:off x="-2830861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089F8-FF35-7D13-2A45-EEDD5AF5CD4E}"/>
              </a:ext>
            </a:extLst>
          </p:cNvPr>
          <p:cNvSpPr/>
          <p:nvPr/>
        </p:nvSpPr>
        <p:spPr>
          <a:xfrm>
            <a:off x="570538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149EB-E4F4-760B-40B2-A6D830E50833}"/>
              </a:ext>
            </a:extLst>
          </p:cNvPr>
          <p:cNvSpPr/>
          <p:nvPr/>
        </p:nvSpPr>
        <p:spPr>
          <a:xfrm>
            <a:off x="1276100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7B7AF2-4B5E-49D6-7983-A2DC3165B1F1}"/>
              </a:ext>
            </a:extLst>
          </p:cNvPr>
          <p:cNvSpPr txBox="1">
            <a:spLocks/>
          </p:cNvSpPr>
          <p:nvPr/>
        </p:nvSpPr>
        <p:spPr>
          <a:xfrm>
            <a:off x="570538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27C211-8B4E-16ED-5F49-61B42357A975}"/>
              </a:ext>
            </a:extLst>
          </p:cNvPr>
          <p:cNvSpPr txBox="1">
            <a:spLocks/>
          </p:cNvSpPr>
          <p:nvPr/>
        </p:nvSpPr>
        <p:spPr>
          <a:xfrm>
            <a:off x="1244504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7C3014-DCE3-161C-F4E2-B2A1931629E1}"/>
              </a:ext>
            </a:extLst>
          </p:cNvPr>
          <p:cNvSpPr txBox="1">
            <a:spLocks/>
          </p:cNvSpPr>
          <p:nvPr/>
        </p:nvSpPr>
        <p:spPr>
          <a:xfrm>
            <a:off x="540720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C96FF1-4D78-8E0F-712B-B7DADA672C5E}"/>
              </a:ext>
            </a:extLst>
          </p:cNvPr>
          <p:cNvSpPr/>
          <p:nvPr/>
        </p:nvSpPr>
        <p:spPr>
          <a:xfrm>
            <a:off x="2392860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179276-C5BA-A09C-8A1E-0091FE5E1CC0}"/>
              </a:ext>
            </a:extLst>
          </p:cNvPr>
          <p:cNvSpPr/>
          <p:nvPr/>
        </p:nvSpPr>
        <p:spPr>
          <a:xfrm>
            <a:off x="3098422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D15F2F2-AF47-9E17-0CC8-EA1CB66E584D}"/>
              </a:ext>
            </a:extLst>
          </p:cNvPr>
          <p:cNvSpPr txBox="1">
            <a:spLocks/>
          </p:cNvSpPr>
          <p:nvPr/>
        </p:nvSpPr>
        <p:spPr>
          <a:xfrm>
            <a:off x="3022405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532AB46-2ED4-6E3A-B51D-9884337CA26A}"/>
              </a:ext>
            </a:extLst>
          </p:cNvPr>
          <p:cNvSpPr txBox="1">
            <a:spLocks/>
          </p:cNvSpPr>
          <p:nvPr/>
        </p:nvSpPr>
        <p:spPr>
          <a:xfrm>
            <a:off x="2340753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36019F6-5122-3AD2-74EA-BFBD3AE87C0A}"/>
              </a:ext>
            </a:extLst>
          </p:cNvPr>
          <p:cNvSpPr txBox="1">
            <a:spLocks/>
          </p:cNvSpPr>
          <p:nvPr/>
        </p:nvSpPr>
        <p:spPr>
          <a:xfrm>
            <a:off x="239286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B465C0-105F-917C-EF5D-ADC9D49F2C8E}"/>
              </a:ext>
            </a:extLst>
          </p:cNvPr>
          <p:cNvSpPr/>
          <p:nvPr/>
        </p:nvSpPr>
        <p:spPr>
          <a:xfrm>
            <a:off x="4215182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EF6DA4-5E4A-27ED-5117-F402E39BA996}"/>
              </a:ext>
            </a:extLst>
          </p:cNvPr>
          <p:cNvSpPr/>
          <p:nvPr/>
        </p:nvSpPr>
        <p:spPr>
          <a:xfrm>
            <a:off x="4920744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D67F28A-1DDA-C17B-E4DC-786DBDFFB99A}"/>
              </a:ext>
            </a:extLst>
          </p:cNvPr>
          <p:cNvSpPr txBox="1">
            <a:spLocks/>
          </p:cNvSpPr>
          <p:nvPr/>
        </p:nvSpPr>
        <p:spPr>
          <a:xfrm>
            <a:off x="4844727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4678762-A1E5-AFBF-EA8B-2D7189DABE46}"/>
              </a:ext>
            </a:extLst>
          </p:cNvPr>
          <p:cNvSpPr txBox="1">
            <a:spLocks/>
          </p:cNvSpPr>
          <p:nvPr/>
        </p:nvSpPr>
        <p:spPr>
          <a:xfrm>
            <a:off x="4163075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5ECE1C9-C0DB-4646-56A1-43BFD854C601}"/>
              </a:ext>
            </a:extLst>
          </p:cNvPr>
          <p:cNvSpPr txBox="1">
            <a:spLocks/>
          </p:cNvSpPr>
          <p:nvPr/>
        </p:nvSpPr>
        <p:spPr>
          <a:xfrm>
            <a:off x="421518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7E010-1EFF-AF92-3284-7233AC44A979}"/>
              </a:ext>
            </a:extLst>
          </p:cNvPr>
          <p:cNvSpPr txBox="1"/>
          <p:nvPr/>
        </p:nvSpPr>
        <p:spPr>
          <a:xfrm>
            <a:off x="2275904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7EEDFE7-3480-B9D8-C44B-AABD3EB1DFD9}"/>
              </a:ext>
            </a:extLst>
          </p:cNvPr>
          <p:cNvSpPr/>
          <p:nvPr/>
        </p:nvSpPr>
        <p:spPr>
          <a:xfrm>
            <a:off x="7009034" y="2483462"/>
            <a:ext cx="4065808" cy="3068926"/>
          </a:xfrm>
          <a:prstGeom prst="roundRect">
            <a:avLst>
              <a:gd name="adj" fmla="val 12593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C000"/>
                </a:solidFill>
              </a:rPr>
              <a:t>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3997D11-95D6-D1CB-6735-4276E4CC3DA7}"/>
              </a:ext>
            </a:extLst>
          </p:cNvPr>
          <p:cNvSpPr/>
          <p:nvPr/>
        </p:nvSpPr>
        <p:spPr>
          <a:xfrm>
            <a:off x="7115802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Target users between the ages of 20 and 35 with a focus on family plans, student discounts, and playlist sharing to boost conversions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Divert funds towards gamified campaigns or loyalty rewards that appeal to younger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24BCE-FC97-A637-E3BA-7633B9B37D66}"/>
              </a:ext>
            </a:extLst>
          </p:cNvPr>
          <p:cNvSpPr txBox="1"/>
          <p:nvPr/>
        </p:nvSpPr>
        <p:spPr>
          <a:xfrm>
            <a:off x="13497003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E0717-3AAF-AE37-FE43-3ABE7DDEFE67}"/>
              </a:ext>
            </a:extLst>
          </p:cNvPr>
          <p:cNvSpPr txBox="1"/>
          <p:nvPr/>
        </p:nvSpPr>
        <p:spPr>
          <a:xfrm>
            <a:off x="13497003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FCDD5-C2C9-60F3-832E-79628DCAD6DD}"/>
              </a:ext>
            </a:extLst>
          </p:cNvPr>
          <p:cNvSpPr/>
          <p:nvPr/>
        </p:nvSpPr>
        <p:spPr>
          <a:xfrm>
            <a:off x="20633319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4C0F9-5B71-C12F-A1C5-07562D82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20859704" y="2293994"/>
            <a:ext cx="584200" cy="58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A931AA-ADA7-8BE6-C313-98DABE98E643}"/>
              </a:ext>
            </a:extLst>
          </p:cNvPr>
          <p:cNvSpPr/>
          <p:nvPr/>
        </p:nvSpPr>
        <p:spPr>
          <a:xfrm>
            <a:off x="13704821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496A15-3046-352D-DFB6-0F7FCECC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3934241" y="2284081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D2F2E-F6AF-0984-AED7-F411859DABAE}"/>
              </a:ext>
            </a:extLst>
          </p:cNvPr>
          <p:cNvSpPr/>
          <p:nvPr/>
        </p:nvSpPr>
        <p:spPr>
          <a:xfrm>
            <a:off x="17152351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D82C3-A091-0A10-C52A-FA8C77594D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7381770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54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21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ARPU (Avg. Revenue Per User)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74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Peak Listening Time Engagement by Age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29184-80DC-E66A-000E-AF88B47D7B86}"/>
              </a:ext>
            </a:extLst>
          </p:cNvPr>
          <p:cNvSpPr txBox="1"/>
          <p:nvPr/>
        </p:nvSpPr>
        <p:spPr>
          <a:xfrm>
            <a:off x="-11441184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FA769-F0BC-067E-71E5-FD20CE467AFF}"/>
              </a:ext>
            </a:extLst>
          </p:cNvPr>
          <p:cNvSpPr txBox="1"/>
          <p:nvPr/>
        </p:nvSpPr>
        <p:spPr>
          <a:xfrm>
            <a:off x="-11441184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4031E-BC24-5EDA-793C-D7E19140271F}"/>
              </a:ext>
            </a:extLst>
          </p:cNvPr>
          <p:cNvSpPr txBox="1"/>
          <p:nvPr/>
        </p:nvSpPr>
        <p:spPr>
          <a:xfrm>
            <a:off x="-14862943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83B9E-A6D2-B898-02C2-C3488ECDFEFA}"/>
              </a:ext>
            </a:extLst>
          </p:cNvPr>
          <p:cNvSpPr/>
          <p:nvPr/>
        </p:nvSpPr>
        <p:spPr>
          <a:xfrm>
            <a:off x="-15383753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3B8-071A-E164-2664-95497F7F184A}"/>
              </a:ext>
            </a:extLst>
          </p:cNvPr>
          <p:cNvSpPr/>
          <p:nvPr/>
        </p:nvSpPr>
        <p:spPr>
          <a:xfrm>
            <a:off x="-14678191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FCE598-95C7-53D9-F80E-0BD97B02E2C9}"/>
              </a:ext>
            </a:extLst>
          </p:cNvPr>
          <p:cNvSpPr txBox="1">
            <a:spLocks/>
          </p:cNvSpPr>
          <p:nvPr/>
        </p:nvSpPr>
        <p:spPr>
          <a:xfrm>
            <a:off x="-15383753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20-35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64535-24E9-ED80-0A7E-A9F3F7BF44D0}"/>
              </a:ext>
            </a:extLst>
          </p:cNvPr>
          <p:cNvSpPr txBox="1">
            <a:spLocks/>
          </p:cNvSpPr>
          <p:nvPr/>
        </p:nvSpPr>
        <p:spPr>
          <a:xfrm>
            <a:off x="-14709787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FD939A-2EFD-64E9-6C81-D8154CA9782A}"/>
              </a:ext>
            </a:extLst>
          </p:cNvPr>
          <p:cNvSpPr txBox="1">
            <a:spLocks/>
          </p:cNvSpPr>
          <p:nvPr/>
        </p:nvSpPr>
        <p:spPr>
          <a:xfrm>
            <a:off x="-15415349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8CCED-8F73-60F5-B65A-79A5BE128907}"/>
              </a:ext>
            </a:extLst>
          </p:cNvPr>
          <p:cNvSpPr/>
          <p:nvPr/>
        </p:nvSpPr>
        <p:spPr>
          <a:xfrm>
            <a:off x="-13561431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8A9C0-396A-2BE8-AE0B-185208D86B7C}"/>
              </a:ext>
            </a:extLst>
          </p:cNvPr>
          <p:cNvSpPr/>
          <p:nvPr/>
        </p:nvSpPr>
        <p:spPr>
          <a:xfrm>
            <a:off x="-12855869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9703BEC-C2ED-9ADD-BB48-FD5F2F5F21DD}"/>
              </a:ext>
            </a:extLst>
          </p:cNvPr>
          <p:cNvSpPr txBox="1">
            <a:spLocks/>
          </p:cNvSpPr>
          <p:nvPr/>
        </p:nvSpPr>
        <p:spPr>
          <a:xfrm>
            <a:off x="-12931886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1B8D1B7-8C15-6B77-7BAA-F08866B1EDF7}"/>
              </a:ext>
            </a:extLst>
          </p:cNvPr>
          <p:cNvSpPr txBox="1">
            <a:spLocks/>
          </p:cNvSpPr>
          <p:nvPr/>
        </p:nvSpPr>
        <p:spPr>
          <a:xfrm>
            <a:off x="-13613538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7C56F7A-7BE2-4A04-6547-65885A454E9A}"/>
              </a:ext>
            </a:extLst>
          </p:cNvPr>
          <p:cNvSpPr/>
          <p:nvPr/>
        </p:nvSpPr>
        <p:spPr>
          <a:xfrm>
            <a:off x="-15383753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1616E8D-42A9-FBE0-2C5F-8A20CDDC4339}"/>
              </a:ext>
            </a:extLst>
          </p:cNvPr>
          <p:cNvSpPr txBox="1">
            <a:spLocks/>
          </p:cNvSpPr>
          <p:nvPr/>
        </p:nvSpPr>
        <p:spPr>
          <a:xfrm>
            <a:off x="-13561431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35-60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C1147269-2450-4520-8FA1-C227224D104E}"/>
              </a:ext>
            </a:extLst>
          </p:cNvPr>
          <p:cNvSpPr txBox="1">
            <a:spLocks/>
          </p:cNvSpPr>
          <p:nvPr/>
        </p:nvSpPr>
        <p:spPr>
          <a:xfrm>
            <a:off x="-15130332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4CFBB02-E197-EAD4-433E-AFC2CDC2082C}"/>
              </a:ext>
            </a:extLst>
          </p:cNvPr>
          <p:cNvSpPr/>
          <p:nvPr/>
        </p:nvSpPr>
        <p:spPr>
          <a:xfrm>
            <a:off x="-15387121" y="5836376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47289D2-E2FC-C8B3-C7CC-583163F3247A}"/>
              </a:ext>
            </a:extLst>
          </p:cNvPr>
          <p:cNvSpPr txBox="1">
            <a:spLocks/>
          </p:cNvSpPr>
          <p:nvPr/>
        </p:nvSpPr>
        <p:spPr>
          <a:xfrm>
            <a:off x="-15133700" y="5836376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C7294B-1933-E91C-35D3-797B3A7BD778}"/>
              </a:ext>
            </a:extLst>
          </p:cNvPr>
          <p:cNvSpPr/>
          <p:nvPr/>
        </p:nvSpPr>
        <p:spPr>
          <a:xfrm>
            <a:off x="-11732301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1ABEB9-03B6-8B9F-3FB2-569DB21F641C}"/>
              </a:ext>
            </a:extLst>
          </p:cNvPr>
          <p:cNvSpPr/>
          <p:nvPr/>
        </p:nvSpPr>
        <p:spPr>
          <a:xfrm>
            <a:off x="-11026739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4AC75F3-3578-5453-95F3-C796B87941BC}"/>
              </a:ext>
            </a:extLst>
          </p:cNvPr>
          <p:cNvSpPr txBox="1">
            <a:spLocks/>
          </p:cNvSpPr>
          <p:nvPr/>
        </p:nvSpPr>
        <p:spPr>
          <a:xfrm>
            <a:off x="-11732301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Female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91D3E0D4-8062-7FFD-D0DE-85EDEC75EEB2}"/>
              </a:ext>
            </a:extLst>
          </p:cNvPr>
          <p:cNvSpPr txBox="1">
            <a:spLocks/>
          </p:cNvSpPr>
          <p:nvPr/>
        </p:nvSpPr>
        <p:spPr>
          <a:xfrm>
            <a:off x="-11058335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CFE78582-DFB7-2CD3-F116-80A6AD2784EC}"/>
              </a:ext>
            </a:extLst>
          </p:cNvPr>
          <p:cNvSpPr txBox="1">
            <a:spLocks/>
          </p:cNvSpPr>
          <p:nvPr/>
        </p:nvSpPr>
        <p:spPr>
          <a:xfrm>
            <a:off x="-11762119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C0D852-1554-26CC-80F5-5B3A9F486419}"/>
              </a:ext>
            </a:extLst>
          </p:cNvPr>
          <p:cNvSpPr/>
          <p:nvPr/>
        </p:nvSpPr>
        <p:spPr>
          <a:xfrm>
            <a:off x="-9909979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4D17B6-739D-F22D-7D5E-394BB077C013}"/>
              </a:ext>
            </a:extLst>
          </p:cNvPr>
          <p:cNvSpPr/>
          <p:nvPr/>
        </p:nvSpPr>
        <p:spPr>
          <a:xfrm>
            <a:off x="-9204417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2279EE8-4FE2-F06A-FE07-2CBF15E4125E}"/>
              </a:ext>
            </a:extLst>
          </p:cNvPr>
          <p:cNvSpPr txBox="1">
            <a:spLocks/>
          </p:cNvSpPr>
          <p:nvPr/>
        </p:nvSpPr>
        <p:spPr>
          <a:xfrm>
            <a:off x="-9280434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859FF842-6314-0E52-3982-2B7376774EA5}"/>
              </a:ext>
            </a:extLst>
          </p:cNvPr>
          <p:cNvSpPr txBox="1">
            <a:spLocks/>
          </p:cNvSpPr>
          <p:nvPr/>
        </p:nvSpPr>
        <p:spPr>
          <a:xfrm>
            <a:off x="-9962086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3A8C705-8512-0A56-6006-1402B7236596}"/>
              </a:ext>
            </a:extLst>
          </p:cNvPr>
          <p:cNvSpPr txBox="1">
            <a:spLocks/>
          </p:cNvSpPr>
          <p:nvPr/>
        </p:nvSpPr>
        <p:spPr>
          <a:xfrm>
            <a:off x="-9909979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Male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2567009-76FF-0C95-8FF7-7722331373F2}"/>
              </a:ext>
            </a:extLst>
          </p:cNvPr>
          <p:cNvSpPr/>
          <p:nvPr/>
        </p:nvSpPr>
        <p:spPr>
          <a:xfrm>
            <a:off x="-8087657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87E5C3-9575-E099-3D7F-1233484C739D}"/>
              </a:ext>
            </a:extLst>
          </p:cNvPr>
          <p:cNvSpPr/>
          <p:nvPr/>
        </p:nvSpPr>
        <p:spPr>
          <a:xfrm>
            <a:off x="-7382095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DB426355-75B7-07BD-CA9B-9872D26B4F35}"/>
              </a:ext>
            </a:extLst>
          </p:cNvPr>
          <p:cNvSpPr txBox="1">
            <a:spLocks/>
          </p:cNvSpPr>
          <p:nvPr/>
        </p:nvSpPr>
        <p:spPr>
          <a:xfrm>
            <a:off x="-7458112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6AAF52A-D1FC-5CB3-1CEA-8F27EC63FA3A}"/>
              </a:ext>
            </a:extLst>
          </p:cNvPr>
          <p:cNvSpPr txBox="1">
            <a:spLocks/>
          </p:cNvSpPr>
          <p:nvPr/>
        </p:nvSpPr>
        <p:spPr>
          <a:xfrm>
            <a:off x="-8139764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5C2611E6-D24A-C5F2-7E7F-8C2AC5D1CA76}"/>
              </a:ext>
            </a:extLst>
          </p:cNvPr>
          <p:cNvSpPr txBox="1">
            <a:spLocks/>
          </p:cNvSpPr>
          <p:nvPr/>
        </p:nvSpPr>
        <p:spPr>
          <a:xfrm>
            <a:off x="-8087657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Other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576D53-5ED8-28A4-FEF6-93DA2FAA226C}"/>
              </a:ext>
            </a:extLst>
          </p:cNvPr>
          <p:cNvSpPr txBox="1"/>
          <p:nvPr/>
        </p:nvSpPr>
        <p:spPr>
          <a:xfrm>
            <a:off x="-10026935" y="2007387"/>
            <a:ext cx="15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gender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AD250E6-E60C-9E0B-F633-D3F9F2C0FD43}"/>
              </a:ext>
            </a:extLst>
          </p:cNvPr>
          <p:cNvSpPr/>
          <p:nvPr/>
        </p:nvSpPr>
        <p:spPr>
          <a:xfrm>
            <a:off x="-5293805" y="2483462"/>
            <a:ext cx="4065808" cy="3068926"/>
          </a:xfrm>
          <a:prstGeom prst="roundRect">
            <a:avLst>
              <a:gd name="adj" fmla="val 12593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C000"/>
                </a:solidFill>
              </a:rPr>
              <a:t>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CECEA6B-4299-D3A3-689D-4CB65016463D}"/>
              </a:ext>
            </a:extLst>
          </p:cNvPr>
          <p:cNvSpPr/>
          <p:nvPr/>
        </p:nvSpPr>
        <p:spPr>
          <a:xfrm>
            <a:off x="-5187037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Target users between the ages of 20 and 35 with a focus on family plans, student discounts, and playlist sharing to boost conversions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Divert funds towards gamified campaigns or loyalty rewards that appeal to younger users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17DED8-4DC7-E607-4DEA-38C9F85A7534}"/>
              </a:ext>
            </a:extLst>
          </p:cNvPr>
          <p:cNvSpPr/>
          <p:nvPr/>
        </p:nvSpPr>
        <p:spPr>
          <a:xfrm>
            <a:off x="7997971" y="2934458"/>
            <a:ext cx="3238057" cy="2750948"/>
          </a:xfrm>
          <a:prstGeom prst="roundRect">
            <a:avLst>
              <a:gd name="adj" fmla="val 453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How It Supports Recommendations?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Identify when different age groups are most likely to be active, allowing Spotify to target time-specific premium promotions (e.g., morning promotions for 35–60 age group, evening promotions for 12–20).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E525A9-5A94-6545-41C7-979BE5E0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A225D2-58EA-89F3-4B8F-A33CB71C7CC4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Measure the distribution of active users across different age groups during specific time slots (morning, afternoon, night).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62AFFB-6E64-D901-E9AA-F7F99588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FAD1BF-F0FB-A32A-B438-1E406A8D0346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Focus on understanding when users are most engaged based on age demographics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FFAD29-D696-802E-9E19-FA3B984B4E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98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KPI — Premium Subscriber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11FCD-99D8-F9A5-DA70-EB14BFDB4329}"/>
              </a:ext>
            </a:extLst>
          </p:cNvPr>
          <p:cNvSpPr txBox="1"/>
          <p:nvPr/>
        </p:nvSpPr>
        <p:spPr>
          <a:xfrm>
            <a:off x="861655" y="1371600"/>
            <a:ext cx="750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Premium vs. Non-Premium User Distribution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2053C-9349-4990-D5DD-08FE98591F1D}"/>
              </a:ext>
            </a:extLst>
          </p:cNvPr>
          <p:cNvSpPr txBox="1"/>
          <p:nvPr/>
        </p:nvSpPr>
        <p:spPr>
          <a:xfrm>
            <a:off x="-10495150" y="200738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01347E98-92DB-D374-BE36-4310B3AA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08914" y="2615621"/>
            <a:ext cx="3718932" cy="3718932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FC70ECE1-4670-7EC8-39F6-E3435CD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11590" y="2608550"/>
            <a:ext cx="3721608" cy="3721608"/>
          </a:xfrm>
          <a:prstGeom prst="rect">
            <a:avLst/>
          </a:prstGeom>
        </p:spPr>
      </p:pic>
      <p:pic>
        <p:nvPicPr>
          <p:cNvPr id="7" name="Picture 6" descr="A yellow line on a black background&#10;&#10;Description automatically generated">
            <a:extLst>
              <a:ext uri="{FF2B5EF4-FFF2-40B4-BE49-F238E27FC236}">
                <a16:creationId xmlns:a16="http://schemas.microsoft.com/office/drawing/2014/main" id="{E3FEF981-ABAE-52EA-370A-571B022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1590" y="2615621"/>
            <a:ext cx="3721608" cy="3721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61F6-183C-ED28-8F10-7416B67B84EC}"/>
              </a:ext>
            </a:extLst>
          </p:cNvPr>
          <p:cNvSpPr txBox="1"/>
          <p:nvPr/>
        </p:nvSpPr>
        <p:spPr>
          <a:xfrm>
            <a:off x="-11324606" y="2786522"/>
            <a:ext cx="103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C000"/>
                </a:solidFill>
              </a:rPr>
              <a:t>35%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15438-9067-8AA6-D3E6-1FF33940EB5B}"/>
              </a:ext>
            </a:extLst>
          </p:cNvPr>
          <p:cNvSpPr txBox="1"/>
          <p:nvPr/>
        </p:nvSpPr>
        <p:spPr>
          <a:xfrm>
            <a:off x="-11430006" y="3182782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B57AD-319B-C8EF-203F-8CBD8B1FD549}"/>
              </a:ext>
            </a:extLst>
          </p:cNvPr>
          <p:cNvSpPr txBox="1"/>
          <p:nvPr/>
        </p:nvSpPr>
        <p:spPr>
          <a:xfrm>
            <a:off x="-6889982" y="39205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65%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BFCF6-9184-0423-AA4E-948117DAED66}"/>
              </a:ext>
            </a:extLst>
          </p:cNvPr>
          <p:cNvSpPr txBox="1"/>
          <p:nvPr/>
        </p:nvSpPr>
        <p:spPr>
          <a:xfrm>
            <a:off x="-6889982" y="4316850"/>
            <a:ext cx="135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Free (Ad-</a:t>
            </a:r>
          </a:p>
          <a:p>
            <a:r>
              <a:rPr lang="en-US" b="1" dirty="0">
                <a:solidFill>
                  <a:schemeClr val="bg1"/>
                </a:solidFill>
              </a:rPr>
              <a:t>Supported)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C3CD6-C5C1-1B34-08C8-52BC85E412E3}"/>
              </a:ext>
            </a:extLst>
          </p:cNvPr>
          <p:cNvSpPr/>
          <p:nvPr/>
        </p:nvSpPr>
        <p:spPr>
          <a:xfrm>
            <a:off x="-5161802" y="2483463"/>
            <a:ext cx="4065808" cy="3590766"/>
          </a:xfrm>
          <a:prstGeom prst="roundRect">
            <a:avLst>
              <a:gd name="adj" fmla="val 11036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2D14D2-3253-7D69-5F11-E73869ECC3D1}"/>
              </a:ext>
            </a:extLst>
          </p:cNvPr>
          <p:cNvSpPr/>
          <p:nvPr/>
        </p:nvSpPr>
        <p:spPr>
          <a:xfrm>
            <a:off x="-5055034" y="2590773"/>
            <a:ext cx="3823134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Highlighting exclusive perks (such as an ad-free experience, high-quality audio, or offline downloads) should be the focus of premium subscription marketing if they want to improve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time-slot data to determine peak listening hours and then allocate dollars to targeted digital marketing efforts. This will bring in free-tier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CBEFA-EC90-65DE-8D74-47C0829B5E11}"/>
              </a:ext>
            </a:extLst>
          </p:cNvPr>
          <p:cNvSpPr txBox="1"/>
          <p:nvPr/>
        </p:nvSpPr>
        <p:spPr>
          <a:xfrm>
            <a:off x="5120640" y="2007387"/>
            <a:ext cx="194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By 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24A39-FE43-D3B2-6B6C-4D25AC65FA59}"/>
              </a:ext>
            </a:extLst>
          </p:cNvPr>
          <p:cNvSpPr/>
          <p:nvPr/>
        </p:nvSpPr>
        <p:spPr>
          <a:xfrm>
            <a:off x="4599830" y="3101622"/>
            <a:ext cx="523568" cy="17235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C5DAD-7D90-5227-2E5C-D6CDD8F5EC01}"/>
              </a:ext>
            </a:extLst>
          </p:cNvPr>
          <p:cNvSpPr/>
          <p:nvPr/>
        </p:nvSpPr>
        <p:spPr>
          <a:xfrm>
            <a:off x="5305392" y="4105969"/>
            <a:ext cx="523568" cy="723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300283-0208-AFF6-7C46-168593AAF4F3}"/>
              </a:ext>
            </a:extLst>
          </p:cNvPr>
          <p:cNvSpPr txBox="1">
            <a:spLocks/>
          </p:cNvSpPr>
          <p:nvPr/>
        </p:nvSpPr>
        <p:spPr>
          <a:xfrm>
            <a:off x="4599830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A217642-26D8-C943-77F8-66EA35BFBA4E}"/>
              </a:ext>
            </a:extLst>
          </p:cNvPr>
          <p:cNvSpPr txBox="1">
            <a:spLocks/>
          </p:cNvSpPr>
          <p:nvPr/>
        </p:nvSpPr>
        <p:spPr>
          <a:xfrm>
            <a:off x="5273796" y="4153504"/>
            <a:ext cx="565696" cy="20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30%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81B07DC-26F2-A450-BA0C-5C79755D0D56}"/>
              </a:ext>
            </a:extLst>
          </p:cNvPr>
          <p:cNvSpPr txBox="1">
            <a:spLocks/>
          </p:cNvSpPr>
          <p:nvPr/>
        </p:nvSpPr>
        <p:spPr>
          <a:xfrm>
            <a:off x="4568234" y="3163119"/>
            <a:ext cx="594401" cy="222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04782-CB86-FD1C-0075-DE0602CBB887}"/>
              </a:ext>
            </a:extLst>
          </p:cNvPr>
          <p:cNvSpPr/>
          <p:nvPr/>
        </p:nvSpPr>
        <p:spPr>
          <a:xfrm>
            <a:off x="6422152" y="3485535"/>
            <a:ext cx="523568" cy="134456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18F5F-BA7C-BC8F-10F7-A403CEBA5AC2}"/>
              </a:ext>
            </a:extLst>
          </p:cNvPr>
          <p:cNvSpPr/>
          <p:nvPr/>
        </p:nvSpPr>
        <p:spPr>
          <a:xfrm>
            <a:off x="7127714" y="3721510"/>
            <a:ext cx="523568" cy="1107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0A5042-077E-7A41-822A-73E506483A5D}"/>
              </a:ext>
            </a:extLst>
          </p:cNvPr>
          <p:cNvSpPr txBox="1">
            <a:spLocks/>
          </p:cNvSpPr>
          <p:nvPr/>
        </p:nvSpPr>
        <p:spPr>
          <a:xfrm>
            <a:off x="7051697" y="3770671"/>
            <a:ext cx="674932" cy="335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45%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82A8BB6-EAE4-74A4-3B95-7D6F6A6CA67D}"/>
              </a:ext>
            </a:extLst>
          </p:cNvPr>
          <p:cNvSpPr txBox="1">
            <a:spLocks/>
          </p:cNvSpPr>
          <p:nvPr/>
        </p:nvSpPr>
        <p:spPr>
          <a:xfrm>
            <a:off x="6370045" y="3543104"/>
            <a:ext cx="620314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55%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9B3AA56-5F82-F757-C248-66376E921750}"/>
              </a:ext>
            </a:extLst>
          </p:cNvPr>
          <p:cNvSpPr/>
          <p:nvPr/>
        </p:nvSpPr>
        <p:spPr>
          <a:xfrm>
            <a:off x="4599830" y="5462667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C0F3398-B275-ED67-2E85-242DEFEFD6F9}"/>
              </a:ext>
            </a:extLst>
          </p:cNvPr>
          <p:cNvSpPr txBox="1">
            <a:spLocks/>
          </p:cNvSpPr>
          <p:nvPr/>
        </p:nvSpPr>
        <p:spPr>
          <a:xfrm>
            <a:off x="6422152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07EAA62-F701-C270-4BEB-856B624E5E14}"/>
              </a:ext>
            </a:extLst>
          </p:cNvPr>
          <p:cNvSpPr txBox="1">
            <a:spLocks/>
          </p:cNvSpPr>
          <p:nvPr/>
        </p:nvSpPr>
        <p:spPr>
          <a:xfrm>
            <a:off x="4853251" y="5462667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13267-62BD-A862-FD11-687C62BCE689}"/>
              </a:ext>
            </a:extLst>
          </p:cNvPr>
          <p:cNvSpPr/>
          <p:nvPr/>
        </p:nvSpPr>
        <p:spPr>
          <a:xfrm>
            <a:off x="6722981" y="5462667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D807D5-FF9D-726A-BD70-1B3B8AAACBE3}"/>
              </a:ext>
            </a:extLst>
          </p:cNvPr>
          <p:cNvSpPr txBox="1">
            <a:spLocks/>
          </p:cNvSpPr>
          <p:nvPr/>
        </p:nvSpPr>
        <p:spPr>
          <a:xfrm>
            <a:off x="6976402" y="5462667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42486-A515-7DAB-349D-388168630F1C}"/>
              </a:ext>
            </a:extLst>
          </p:cNvPr>
          <p:cNvSpPr/>
          <p:nvPr/>
        </p:nvSpPr>
        <p:spPr>
          <a:xfrm>
            <a:off x="8125384" y="2786522"/>
            <a:ext cx="523568" cy="2038676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E2F663-B597-817C-FF51-BC7D40A46264}"/>
              </a:ext>
            </a:extLst>
          </p:cNvPr>
          <p:cNvSpPr/>
          <p:nvPr/>
        </p:nvSpPr>
        <p:spPr>
          <a:xfrm>
            <a:off x="8830946" y="4382255"/>
            <a:ext cx="523568" cy="4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3E77B22-7BF1-111D-CB7F-F96073ADF714}"/>
              </a:ext>
            </a:extLst>
          </p:cNvPr>
          <p:cNvSpPr txBox="1">
            <a:spLocks/>
          </p:cNvSpPr>
          <p:nvPr/>
        </p:nvSpPr>
        <p:spPr>
          <a:xfrm>
            <a:off x="8125384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2A5C747-8179-7A12-38A3-B1EE2A193C5A}"/>
              </a:ext>
            </a:extLst>
          </p:cNvPr>
          <p:cNvSpPr txBox="1">
            <a:spLocks/>
          </p:cNvSpPr>
          <p:nvPr/>
        </p:nvSpPr>
        <p:spPr>
          <a:xfrm>
            <a:off x="8799350" y="4436533"/>
            <a:ext cx="565696" cy="19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18%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119A25B-06DF-5E3A-9E02-C5291159032C}"/>
              </a:ext>
            </a:extLst>
          </p:cNvPr>
          <p:cNvSpPr txBox="1">
            <a:spLocks/>
          </p:cNvSpPr>
          <p:nvPr/>
        </p:nvSpPr>
        <p:spPr>
          <a:xfrm>
            <a:off x="8093788" y="2845566"/>
            <a:ext cx="594401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83%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A9569-35E1-D27F-2AFE-A99F185C3EBE}"/>
              </a:ext>
            </a:extLst>
          </p:cNvPr>
          <p:cNvSpPr/>
          <p:nvPr/>
        </p:nvSpPr>
        <p:spPr>
          <a:xfrm>
            <a:off x="9947706" y="2912533"/>
            <a:ext cx="523568" cy="1917563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FDDCE6-53D8-7788-4C67-A7C1287420D9}"/>
              </a:ext>
            </a:extLst>
          </p:cNvPr>
          <p:cNvSpPr/>
          <p:nvPr/>
        </p:nvSpPr>
        <p:spPr>
          <a:xfrm>
            <a:off x="10653268" y="4279900"/>
            <a:ext cx="523568" cy="548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C1D6984-4B6D-550B-A991-796BF8FDEEA4}"/>
              </a:ext>
            </a:extLst>
          </p:cNvPr>
          <p:cNvSpPr txBox="1">
            <a:spLocks/>
          </p:cNvSpPr>
          <p:nvPr/>
        </p:nvSpPr>
        <p:spPr>
          <a:xfrm>
            <a:off x="10577251" y="4356379"/>
            <a:ext cx="674932" cy="308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22%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EF4280-B068-2519-1B4A-25658A918403}"/>
              </a:ext>
            </a:extLst>
          </p:cNvPr>
          <p:cNvSpPr txBox="1">
            <a:spLocks/>
          </p:cNvSpPr>
          <p:nvPr/>
        </p:nvSpPr>
        <p:spPr>
          <a:xfrm>
            <a:off x="9895599" y="2992968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78%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CF752A63-F889-0583-C366-704668277BA8}"/>
              </a:ext>
            </a:extLst>
          </p:cNvPr>
          <p:cNvSpPr txBox="1">
            <a:spLocks/>
          </p:cNvSpPr>
          <p:nvPr/>
        </p:nvSpPr>
        <p:spPr>
          <a:xfrm>
            <a:off x="9947706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4755E50B-7583-A7C6-6A63-9BE264F8D8A5}"/>
              </a:ext>
            </a:extLst>
          </p:cNvPr>
          <p:cNvSpPr txBox="1">
            <a:spLocks/>
          </p:cNvSpPr>
          <p:nvPr/>
        </p:nvSpPr>
        <p:spPr>
          <a:xfrm>
            <a:off x="9947706" y="492675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80640D-9FCD-77F1-F060-AE37574B41E4}"/>
              </a:ext>
            </a:extLst>
          </p:cNvPr>
          <p:cNvSpPr/>
          <p:nvPr/>
        </p:nvSpPr>
        <p:spPr>
          <a:xfrm>
            <a:off x="11770028" y="3163119"/>
            <a:ext cx="523568" cy="166697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DD34A8-508C-F401-07BD-52FE304A42B2}"/>
              </a:ext>
            </a:extLst>
          </p:cNvPr>
          <p:cNvSpPr/>
          <p:nvPr/>
        </p:nvSpPr>
        <p:spPr>
          <a:xfrm>
            <a:off x="12475590" y="4009292"/>
            <a:ext cx="523568" cy="819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01A7DA31-C4F4-1B2C-642D-CB91BD670B10}"/>
              </a:ext>
            </a:extLst>
          </p:cNvPr>
          <p:cNvSpPr txBox="1">
            <a:spLocks/>
          </p:cNvSpPr>
          <p:nvPr/>
        </p:nvSpPr>
        <p:spPr>
          <a:xfrm>
            <a:off x="12399573" y="4105969"/>
            <a:ext cx="674932" cy="330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33%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A781F51E-51BC-476C-812B-8CA36B9F2C4D}"/>
              </a:ext>
            </a:extLst>
          </p:cNvPr>
          <p:cNvSpPr txBox="1">
            <a:spLocks/>
          </p:cNvSpPr>
          <p:nvPr/>
        </p:nvSpPr>
        <p:spPr>
          <a:xfrm>
            <a:off x="11717921" y="3245147"/>
            <a:ext cx="620314" cy="252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67%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DB1ED691-A30D-0791-91F7-37BE935DA52C}"/>
              </a:ext>
            </a:extLst>
          </p:cNvPr>
          <p:cNvSpPr txBox="1">
            <a:spLocks/>
          </p:cNvSpPr>
          <p:nvPr/>
        </p:nvSpPr>
        <p:spPr>
          <a:xfrm>
            <a:off x="11770028" y="492675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4573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3905573" y="657870"/>
            <a:ext cx="745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1BD760"/>
                </a:solidFill>
              </a:rPr>
              <a:t>Metrics from annual financial</a:t>
            </a:r>
          </a:p>
          <a:p>
            <a:r>
              <a:rPr lang="en-US" sz="4000" b="1" dirty="0">
                <a:solidFill>
                  <a:srgbClr val="1BD760"/>
                </a:solidFill>
              </a:rPr>
              <a:t>statement 20-F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574CE8-C54E-7201-40F8-BFCF126BAA6B}"/>
              </a:ext>
            </a:extLst>
          </p:cNvPr>
          <p:cNvSpPr/>
          <p:nvPr/>
        </p:nvSpPr>
        <p:spPr>
          <a:xfrm>
            <a:off x="-5167087" y="-660862"/>
            <a:ext cx="8345715" cy="8345715"/>
          </a:xfrm>
          <a:prstGeom prst="ellipse">
            <a:avLst/>
          </a:prstGeom>
          <a:noFill/>
          <a:ln w="9525"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46022E-781C-E08C-B9C3-EC720DF02610}"/>
              </a:ext>
            </a:extLst>
          </p:cNvPr>
          <p:cNvSpPr/>
          <p:nvPr/>
        </p:nvSpPr>
        <p:spPr>
          <a:xfrm>
            <a:off x="3082556" y="3415922"/>
            <a:ext cx="192145" cy="192145"/>
          </a:xfrm>
          <a:prstGeom prst="ellipse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D2D9CA-DD96-5020-0DC8-E0AA6BFC094D}"/>
              </a:ext>
            </a:extLst>
          </p:cNvPr>
          <p:cNvSpPr/>
          <p:nvPr/>
        </p:nvSpPr>
        <p:spPr>
          <a:xfrm>
            <a:off x="2329458" y="583207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CC96C2-ABA6-876C-68DB-84D6C3875DD9}"/>
              </a:ext>
            </a:extLst>
          </p:cNvPr>
          <p:cNvSpPr/>
          <p:nvPr/>
        </p:nvSpPr>
        <p:spPr>
          <a:xfrm>
            <a:off x="2879409" y="4724638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71158-5CE1-5F63-0672-9A0677AE6AD1}"/>
              </a:ext>
            </a:extLst>
          </p:cNvPr>
          <p:cNvSpPr txBox="1"/>
          <p:nvPr/>
        </p:nvSpPr>
        <p:spPr>
          <a:xfrm>
            <a:off x="1007293" y="3159678"/>
            <a:ext cx="20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Monthly Active Users (MAUs):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93597-72E5-98AE-1AD0-22CA5C98BE1D}"/>
              </a:ext>
            </a:extLst>
          </p:cNvPr>
          <p:cNvSpPr txBox="1"/>
          <p:nvPr/>
        </p:nvSpPr>
        <p:spPr>
          <a:xfrm>
            <a:off x="823352" y="4636044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High Potentials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088F9-98DF-3BEC-16B6-1C66E07A8498}"/>
              </a:ext>
            </a:extLst>
          </p:cNvPr>
          <p:cNvSpPr txBox="1"/>
          <p:nvPr/>
        </p:nvSpPr>
        <p:spPr>
          <a:xfrm>
            <a:off x="272370" y="5733324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Engaged Dreamers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7DD9B-DF18-A522-ED30-A28AA02E2A7E}"/>
              </a:ext>
            </a:extLst>
          </p:cNvPr>
          <p:cNvSpPr txBox="1"/>
          <p:nvPr/>
        </p:nvSpPr>
        <p:spPr>
          <a:xfrm>
            <a:off x="-730007" y="7018637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Disengaged Stars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F8492-77C5-D1E9-B9E7-5A36935F5C36}"/>
              </a:ext>
            </a:extLst>
          </p:cNvPr>
          <p:cNvSpPr txBox="1"/>
          <p:nvPr/>
        </p:nvSpPr>
        <p:spPr>
          <a:xfrm>
            <a:off x="-1732384" y="7958177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Misaligned Stars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21B694-9834-5BC7-9907-7B94470367E4}"/>
              </a:ext>
            </a:extLst>
          </p:cNvPr>
          <p:cNvSpPr txBox="1">
            <a:spLocks/>
          </p:cNvSpPr>
          <p:nvPr/>
        </p:nvSpPr>
        <p:spPr>
          <a:xfrm>
            <a:off x="3874577" y="3182349"/>
            <a:ext cx="5280853" cy="709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602 million</a:t>
            </a:r>
            <a:endParaRPr lang="en-US" sz="5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A690AA-42FF-8D1E-B80B-CDB259F980FB}"/>
              </a:ext>
            </a:extLst>
          </p:cNvPr>
          <p:cNvSpPr/>
          <p:nvPr/>
        </p:nvSpPr>
        <p:spPr>
          <a:xfrm>
            <a:off x="2879408" y="211630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9C269E-70BB-316E-11C8-CCDDF4BA78C7}"/>
              </a:ext>
            </a:extLst>
          </p:cNvPr>
          <p:cNvSpPr txBox="1"/>
          <p:nvPr/>
        </p:nvSpPr>
        <p:spPr>
          <a:xfrm>
            <a:off x="835227" y="2027716"/>
            <a:ext cx="20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Monthly Active Users (MAUs): 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69F15DE-7762-0509-1AF6-50B0978EA2CE}"/>
              </a:ext>
            </a:extLst>
          </p:cNvPr>
          <p:cNvSpPr/>
          <p:nvPr/>
        </p:nvSpPr>
        <p:spPr>
          <a:xfrm>
            <a:off x="2329458" y="1008869"/>
            <a:ext cx="192145" cy="192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A3B05F-0003-60A3-A0A4-AF6F5833FF84}"/>
              </a:ext>
            </a:extLst>
          </p:cNvPr>
          <p:cNvSpPr txBox="1"/>
          <p:nvPr/>
        </p:nvSpPr>
        <p:spPr>
          <a:xfrm>
            <a:off x="265207" y="920275"/>
            <a:ext cx="20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New Hires</a:t>
            </a:r>
          </a:p>
        </p:txBody>
      </p:sp>
    </p:spTree>
    <p:extLst>
      <p:ext uri="{BB962C8B-B14F-4D97-AF65-F5344CB8AC3E}">
        <p14:creationId xmlns:p14="http://schemas.microsoft.com/office/powerpoint/2010/main" val="219726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55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DDFE92-29B3-9505-DC28-18765BD36113}"/>
              </a:ext>
            </a:extLst>
          </p:cNvPr>
          <p:cNvSpPr/>
          <p:nvPr/>
        </p:nvSpPr>
        <p:spPr>
          <a:xfrm>
            <a:off x="7891952" y="1776511"/>
            <a:ext cx="3133585" cy="3151857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899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Strengths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17003" y="2934458"/>
            <a:ext cx="3239291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Content Discoverability &amp; Personalization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Exclusive podcast investments contribute to retention and differentiation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46422" y="2292401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69473" y="2926137"/>
            <a:ext cx="3239291" cy="2560263"/>
          </a:xfrm>
          <a:prstGeom prst="roundRect">
            <a:avLst>
              <a:gd name="adj" fmla="val 982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Premium Subscription Growth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236 million subscribers in 2023 (+15% YOY growth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Primary revenue driver, generating $12.05 billion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8893" y="2284081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7997971" y="2934458"/>
            <a:ext cx="3238057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Operational Efficiency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Gross profit increased to $3.53 billion in 2023, reflecting better cost control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4356" y="229399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7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F16B92-AB52-935C-951A-B895832EA7FB}"/>
              </a:ext>
            </a:extLst>
          </p:cNvPr>
          <p:cNvSpPr/>
          <p:nvPr/>
        </p:nvSpPr>
        <p:spPr>
          <a:xfrm>
            <a:off x="9589111" y="-4268310"/>
            <a:ext cx="1798294" cy="317649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7DF-7260-3CF9-64C5-21CF470A245C}"/>
              </a:ext>
            </a:extLst>
          </p:cNvPr>
          <p:cNvSpPr/>
          <p:nvPr/>
        </p:nvSpPr>
        <p:spPr>
          <a:xfrm>
            <a:off x="8008966" y="-5120711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69DBD-632F-D9C8-ADC9-20447BA02585}"/>
              </a:ext>
            </a:extLst>
          </p:cNvPr>
          <p:cNvSpPr txBox="1"/>
          <p:nvPr/>
        </p:nvSpPr>
        <p:spPr>
          <a:xfrm>
            <a:off x="861655" y="-6176066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AF6B0-A5C2-9443-8CE8-41199A6A6A47}"/>
              </a:ext>
            </a:extLst>
          </p:cNvPr>
          <p:cNvSpPr/>
          <p:nvPr/>
        </p:nvSpPr>
        <p:spPr>
          <a:xfrm>
            <a:off x="719678" y="-3813634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4FA40-E451-0DDC-4D70-E50C5D910183}"/>
              </a:ext>
            </a:extLst>
          </p:cNvPr>
          <p:cNvSpPr/>
          <p:nvPr/>
        </p:nvSpPr>
        <p:spPr>
          <a:xfrm>
            <a:off x="1425240" y="-348275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2D8650-F8B9-C65F-EAC8-EC826A426F0A}"/>
              </a:ext>
            </a:extLst>
          </p:cNvPr>
          <p:cNvSpPr txBox="1">
            <a:spLocks/>
          </p:cNvSpPr>
          <p:nvPr/>
        </p:nvSpPr>
        <p:spPr>
          <a:xfrm>
            <a:off x="719678" y="-2377057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9B6BC7-7D38-0BD0-9E2F-474A2FD577BB}"/>
              </a:ext>
            </a:extLst>
          </p:cNvPr>
          <p:cNvSpPr txBox="1">
            <a:spLocks/>
          </p:cNvSpPr>
          <p:nvPr/>
        </p:nvSpPr>
        <p:spPr>
          <a:xfrm>
            <a:off x="1393644" y="-343338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73A4FAF-5171-D6FA-02B8-0392737EED90}"/>
              </a:ext>
            </a:extLst>
          </p:cNvPr>
          <p:cNvSpPr txBox="1">
            <a:spLocks/>
          </p:cNvSpPr>
          <p:nvPr/>
        </p:nvSpPr>
        <p:spPr>
          <a:xfrm>
            <a:off x="688082" y="-3763219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F76BD-CCA3-8271-AD0D-3CA5A3A3BE30}"/>
              </a:ext>
            </a:extLst>
          </p:cNvPr>
          <p:cNvSpPr/>
          <p:nvPr/>
        </p:nvSpPr>
        <p:spPr>
          <a:xfrm>
            <a:off x="2542000" y="-4055621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8855-22FB-DDA0-BB53-16EF2AEB66A6}"/>
              </a:ext>
            </a:extLst>
          </p:cNvPr>
          <p:cNvSpPr/>
          <p:nvPr/>
        </p:nvSpPr>
        <p:spPr>
          <a:xfrm>
            <a:off x="3247562" y="-3669229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0314B5-AACF-E87C-9A24-983D38B4AB64}"/>
              </a:ext>
            </a:extLst>
          </p:cNvPr>
          <p:cNvSpPr txBox="1">
            <a:spLocks/>
          </p:cNvSpPr>
          <p:nvPr/>
        </p:nvSpPr>
        <p:spPr>
          <a:xfrm>
            <a:off x="3171545" y="-3636259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2AADF8-1F57-E9DB-2A0E-25FA613FC2DE}"/>
              </a:ext>
            </a:extLst>
          </p:cNvPr>
          <p:cNvSpPr txBox="1">
            <a:spLocks/>
          </p:cNvSpPr>
          <p:nvPr/>
        </p:nvSpPr>
        <p:spPr>
          <a:xfrm>
            <a:off x="2489893" y="-401353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47B9-1BAC-1A75-73BA-8BC732027572}"/>
              </a:ext>
            </a:extLst>
          </p:cNvPr>
          <p:cNvSpPr/>
          <p:nvPr/>
        </p:nvSpPr>
        <p:spPr>
          <a:xfrm>
            <a:off x="4364322" y="-4415990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B982C-C125-B10F-C11B-EDA737A616A2}"/>
              </a:ext>
            </a:extLst>
          </p:cNvPr>
          <p:cNvSpPr/>
          <p:nvPr/>
        </p:nvSpPr>
        <p:spPr>
          <a:xfrm>
            <a:off x="5069884" y="-3913976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9D25F8-B16D-8598-0544-D52D7CD313C8}"/>
              </a:ext>
            </a:extLst>
          </p:cNvPr>
          <p:cNvSpPr txBox="1">
            <a:spLocks/>
          </p:cNvSpPr>
          <p:nvPr/>
        </p:nvSpPr>
        <p:spPr>
          <a:xfrm>
            <a:off x="5000026" y="-3881665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DC7BB6-EFE0-36F0-C9B2-95C9B11CAD1B}"/>
              </a:ext>
            </a:extLst>
          </p:cNvPr>
          <p:cNvSpPr txBox="1">
            <a:spLocks/>
          </p:cNvSpPr>
          <p:nvPr/>
        </p:nvSpPr>
        <p:spPr>
          <a:xfrm>
            <a:off x="4268265" y="-4381312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F72CC-3879-3905-C9B4-0AE1B666536A}"/>
              </a:ext>
            </a:extLst>
          </p:cNvPr>
          <p:cNvSpPr/>
          <p:nvPr/>
        </p:nvSpPr>
        <p:spPr>
          <a:xfrm>
            <a:off x="6186644" y="-481477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09832-40E1-4659-A208-F6B9FB8865F4}"/>
              </a:ext>
            </a:extLst>
          </p:cNvPr>
          <p:cNvSpPr/>
          <p:nvPr/>
        </p:nvSpPr>
        <p:spPr>
          <a:xfrm>
            <a:off x="6892206" y="-419951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BE1C042-0042-ED8B-76DB-47D069B45FDE}"/>
              </a:ext>
            </a:extLst>
          </p:cNvPr>
          <p:cNvSpPr txBox="1">
            <a:spLocks/>
          </p:cNvSpPr>
          <p:nvPr/>
        </p:nvSpPr>
        <p:spPr>
          <a:xfrm>
            <a:off x="6798797" y="-4166544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A383FCC-987B-B423-381C-AFA7934E5D76}"/>
              </a:ext>
            </a:extLst>
          </p:cNvPr>
          <p:cNvSpPr txBox="1">
            <a:spLocks/>
          </p:cNvSpPr>
          <p:nvPr/>
        </p:nvSpPr>
        <p:spPr>
          <a:xfrm>
            <a:off x="6067601" y="-476718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3B051B-F862-51BE-1A50-90CEC9D29DAA}"/>
              </a:ext>
            </a:extLst>
          </p:cNvPr>
          <p:cNvSpPr/>
          <p:nvPr/>
        </p:nvSpPr>
        <p:spPr>
          <a:xfrm>
            <a:off x="8714528" y="-4444259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2E277E-CB40-3AF6-8A28-3C15BF48B53E}"/>
              </a:ext>
            </a:extLst>
          </p:cNvPr>
          <p:cNvSpPr txBox="1">
            <a:spLocks/>
          </p:cNvSpPr>
          <p:nvPr/>
        </p:nvSpPr>
        <p:spPr>
          <a:xfrm>
            <a:off x="8620277" y="-4381311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A9ED1C9-ACC7-A170-E0C4-204999AB05E3}"/>
              </a:ext>
            </a:extLst>
          </p:cNvPr>
          <p:cNvSpPr txBox="1">
            <a:spLocks/>
          </p:cNvSpPr>
          <p:nvPr/>
        </p:nvSpPr>
        <p:spPr>
          <a:xfrm>
            <a:off x="7925291" y="-5045927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363C1F-8791-3049-F30E-BE5F26F6628E}"/>
              </a:ext>
            </a:extLst>
          </p:cNvPr>
          <p:cNvSpPr/>
          <p:nvPr/>
        </p:nvSpPr>
        <p:spPr>
          <a:xfrm>
            <a:off x="719678" y="-1841141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1609033-3EBA-6995-340A-92DE9EA0A1EA}"/>
              </a:ext>
            </a:extLst>
          </p:cNvPr>
          <p:cNvSpPr txBox="1">
            <a:spLocks/>
          </p:cNvSpPr>
          <p:nvPr/>
        </p:nvSpPr>
        <p:spPr>
          <a:xfrm>
            <a:off x="2542000" y="-237705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2C82A3-2EF9-FB28-3747-6062DA080B5A}"/>
              </a:ext>
            </a:extLst>
          </p:cNvPr>
          <p:cNvSpPr txBox="1">
            <a:spLocks/>
          </p:cNvSpPr>
          <p:nvPr/>
        </p:nvSpPr>
        <p:spPr>
          <a:xfrm>
            <a:off x="4365416" y="-237482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2479C2-676D-31D8-77E7-24439B7791BF}"/>
              </a:ext>
            </a:extLst>
          </p:cNvPr>
          <p:cNvSpPr txBox="1">
            <a:spLocks/>
          </p:cNvSpPr>
          <p:nvPr/>
        </p:nvSpPr>
        <p:spPr>
          <a:xfrm>
            <a:off x="6187738" y="-237482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2C47EE9-450F-F64B-A993-6CF5B62B9603}"/>
              </a:ext>
            </a:extLst>
          </p:cNvPr>
          <p:cNvSpPr txBox="1">
            <a:spLocks/>
          </p:cNvSpPr>
          <p:nvPr/>
        </p:nvSpPr>
        <p:spPr>
          <a:xfrm>
            <a:off x="8008966" y="-2369112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A2F048-558A-7EE6-A0E4-1CA51E88EAE9}"/>
              </a:ext>
            </a:extLst>
          </p:cNvPr>
          <p:cNvSpPr txBox="1">
            <a:spLocks/>
          </p:cNvSpPr>
          <p:nvPr/>
        </p:nvSpPr>
        <p:spPr>
          <a:xfrm>
            <a:off x="973099" y="-1841141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B869EBE-A690-7D39-92F9-20989C2A9E2B}"/>
              </a:ext>
            </a:extLst>
          </p:cNvPr>
          <p:cNvSpPr/>
          <p:nvPr/>
        </p:nvSpPr>
        <p:spPr>
          <a:xfrm>
            <a:off x="2842829" y="-1841141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43D4F3-BB7D-2CDA-CFA2-57CA0CE3FAC7}"/>
              </a:ext>
            </a:extLst>
          </p:cNvPr>
          <p:cNvSpPr txBox="1">
            <a:spLocks/>
          </p:cNvSpPr>
          <p:nvPr/>
        </p:nvSpPr>
        <p:spPr>
          <a:xfrm>
            <a:off x="3096250" y="-1841141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7829F37-44A1-322C-572F-BFC3EC16DCF2}"/>
              </a:ext>
            </a:extLst>
          </p:cNvPr>
          <p:cNvSpPr/>
          <p:nvPr/>
        </p:nvSpPr>
        <p:spPr>
          <a:xfrm>
            <a:off x="8678820" y="-5045927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93050-6920-547F-7792-426B4B7C4D66}"/>
              </a:ext>
            </a:extLst>
          </p:cNvPr>
          <p:cNvSpPr txBox="1"/>
          <p:nvPr/>
        </p:nvSpPr>
        <p:spPr>
          <a:xfrm>
            <a:off x="9692640" y="-418686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34F7B-5AB1-99B4-76CA-C5967AA1888F}"/>
              </a:ext>
            </a:extLst>
          </p:cNvPr>
          <p:cNvSpPr txBox="1"/>
          <p:nvPr/>
        </p:nvSpPr>
        <p:spPr>
          <a:xfrm>
            <a:off x="9712989" y="-368773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CC1D17-33BA-38AE-7046-79B2D207078D}"/>
              </a:ext>
            </a:extLst>
          </p:cNvPr>
          <p:cNvSpPr txBox="1"/>
          <p:nvPr/>
        </p:nvSpPr>
        <p:spPr>
          <a:xfrm>
            <a:off x="9712989" y="-2793222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0B4C-4B04-1562-BEE1-68B240992CDA}"/>
              </a:ext>
            </a:extLst>
          </p:cNvPr>
          <p:cNvSpPr txBox="1"/>
          <p:nvPr/>
        </p:nvSpPr>
        <p:spPr>
          <a:xfrm>
            <a:off x="9714635" y="-1898706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424646" y="4478142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$11.50b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5" y="4481343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1" y="4480177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$1.67b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49135" y="4140806"/>
            <a:ext cx="803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$625m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9816A90-BBE3-8927-14B9-53E3B3F1DEB7}"/>
              </a:ext>
            </a:extLst>
          </p:cNvPr>
          <p:cNvSpPr txBox="1"/>
          <p:nvPr/>
        </p:nvSpPr>
        <p:spPr>
          <a:xfrm>
            <a:off x="9887758" y="4470467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$15.78b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F3F47AD-8D6E-4006-0702-B216C682CCDD}"/>
              </a:ext>
            </a:extLst>
          </p:cNvPr>
          <p:cNvSpPr/>
          <p:nvPr/>
        </p:nvSpPr>
        <p:spPr>
          <a:xfrm>
            <a:off x="1018664" y="4970097"/>
            <a:ext cx="1824165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4408854-0D88-A876-B5C8-7EE00CE870BF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Cost of revenue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1017984-DF43-5F37-251D-9250EBD947AA}"/>
              </a:ext>
            </a:extLst>
          </p:cNvPr>
          <p:cNvSpPr/>
          <p:nvPr/>
        </p:nvSpPr>
        <p:spPr>
          <a:xfrm>
            <a:off x="7351479" y="4970097"/>
            <a:ext cx="649536" cy="36933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AC0662-7F98-7A3A-3CEA-77F00B91E248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R&amp;D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851232F-54FD-DFF6-A942-9E68F0EB57BD}"/>
              </a:ext>
            </a:extLst>
          </p:cNvPr>
          <p:cNvSpPr/>
          <p:nvPr/>
        </p:nvSpPr>
        <p:spPr>
          <a:xfrm>
            <a:off x="8168506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S&amp;M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502ABAE-4CE1-4457-D1ED-C1AAC72CC17F}"/>
              </a:ext>
            </a:extLst>
          </p:cNvPr>
          <p:cNvSpPr/>
          <p:nvPr/>
        </p:nvSpPr>
        <p:spPr>
          <a:xfrm>
            <a:off x="9013195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G&amp;A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CFA1354-3D09-9DB7-4AA3-8E5B342563F9}"/>
              </a:ext>
            </a:extLst>
          </p:cNvPr>
          <p:cNvSpPr/>
          <p:nvPr/>
        </p:nvSpPr>
        <p:spPr>
          <a:xfrm>
            <a:off x="1031632" y="5717711"/>
            <a:ext cx="5023580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58B7BBB-4D60-F158-F1FB-41190F97494D}"/>
              </a:ext>
            </a:extLst>
          </p:cNvPr>
          <p:cNvSpPr txBox="1"/>
          <p:nvPr/>
        </p:nvSpPr>
        <p:spPr>
          <a:xfrm>
            <a:off x="1088990" y="5717711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Gross Margin: Expected to stabilize at 26-27%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329661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F16B92-AB52-935C-951A-B895832EA7FB}"/>
              </a:ext>
            </a:extLst>
          </p:cNvPr>
          <p:cNvSpPr/>
          <p:nvPr/>
        </p:nvSpPr>
        <p:spPr>
          <a:xfrm>
            <a:off x="9589111" y="-4268310"/>
            <a:ext cx="1798294" cy="317649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7DF-7260-3CF9-64C5-21CF470A245C}"/>
              </a:ext>
            </a:extLst>
          </p:cNvPr>
          <p:cNvSpPr/>
          <p:nvPr/>
        </p:nvSpPr>
        <p:spPr>
          <a:xfrm>
            <a:off x="8008966" y="-5120711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69DBD-632F-D9C8-ADC9-20447BA02585}"/>
              </a:ext>
            </a:extLst>
          </p:cNvPr>
          <p:cNvSpPr txBox="1"/>
          <p:nvPr/>
        </p:nvSpPr>
        <p:spPr>
          <a:xfrm>
            <a:off x="861655" y="-6176066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AF6B0-A5C2-9443-8CE8-41199A6A6A47}"/>
              </a:ext>
            </a:extLst>
          </p:cNvPr>
          <p:cNvSpPr/>
          <p:nvPr/>
        </p:nvSpPr>
        <p:spPr>
          <a:xfrm>
            <a:off x="719678" y="-3813634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4FA40-E451-0DDC-4D70-E50C5D910183}"/>
              </a:ext>
            </a:extLst>
          </p:cNvPr>
          <p:cNvSpPr/>
          <p:nvPr/>
        </p:nvSpPr>
        <p:spPr>
          <a:xfrm>
            <a:off x="1425240" y="-348275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2D8650-F8B9-C65F-EAC8-EC826A426F0A}"/>
              </a:ext>
            </a:extLst>
          </p:cNvPr>
          <p:cNvSpPr txBox="1">
            <a:spLocks/>
          </p:cNvSpPr>
          <p:nvPr/>
        </p:nvSpPr>
        <p:spPr>
          <a:xfrm>
            <a:off x="719678" y="-2377057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9B6BC7-7D38-0BD0-9E2F-474A2FD577BB}"/>
              </a:ext>
            </a:extLst>
          </p:cNvPr>
          <p:cNvSpPr txBox="1">
            <a:spLocks/>
          </p:cNvSpPr>
          <p:nvPr/>
        </p:nvSpPr>
        <p:spPr>
          <a:xfrm>
            <a:off x="1393644" y="-343338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73A4FAF-5171-D6FA-02B8-0392737EED90}"/>
              </a:ext>
            </a:extLst>
          </p:cNvPr>
          <p:cNvSpPr txBox="1">
            <a:spLocks/>
          </p:cNvSpPr>
          <p:nvPr/>
        </p:nvSpPr>
        <p:spPr>
          <a:xfrm>
            <a:off x="688082" y="-3763219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F76BD-CCA3-8271-AD0D-3CA5A3A3BE30}"/>
              </a:ext>
            </a:extLst>
          </p:cNvPr>
          <p:cNvSpPr/>
          <p:nvPr/>
        </p:nvSpPr>
        <p:spPr>
          <a:xfrm>
            <a:off x="2542000" y="-4055621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8855-22FB-DDA0-BB53-16EF2AEB66A6}"/>
              </a:ext>
            </a:extLst>
          </p:cNvPr>
          <p:cNvSpPr/>
          <p:nvPr/>
        </p:nvSpPr>
        <p:spPr>
          <a:xfrm>
            <a:off x="3247562" y="-3669229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0314B5-AACF-E87C-9A24-983D38B4AB64}"/>
              </a:ext>
            </a:extLst>
          </p:cNvPr>
          <p:cNvSpPr txBox="1">
            <a:spLocks/>
          </p:cNvSpPr>
          <p:nvPr/>
        </p:nvSpPr>
        <p:spPr>
          <a:xfrm>
            <a:off x="3171545" y="-3636259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2AADF8-1F57-E9DB-2A0E-25FA613FC2DE}"/>
              </a:ext>
            </a:extLst>
          </p:cNvPr>
          <p:cNvSpPr txBox="1">
            <a:spLocks/>
          </p:cNvSpPr>
          <p:nvPr/>
        </p:nvSpPr>
        <p:spPr>
          <a:xfrm>
            <a:off x="2489893" y="-401353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47B9-1BAC-1A75-73BA-8BC732027572}"/>
              </a:ext>
            </a:extLst>
          </p:cNvPr>
          <p:cNvSpPr/>
          <p:nvPr/>
        </p:nvSpPr>
        <p:spPr>
          <a:xfrm>
            <a:off x="4364322" y="-4415990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B982C-C125-B10F-C11B-EDA737A616A2}"/>
              </a:ext>
            </a:extLst>
          </p:cNvPr>
          <p:cNvSpPr/>
          <p:nvPr/>
        </p:nvSpPr>
        <p:spPr>
          <a:xfrm>
            <a:off x="5069884" y="-3913976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9D25F8-B16D-8598-0544-D52D7CD313C8}"/>
              </a:ext>
            </a:extLst>
          </p:cNvPr>
          <p:cNvSpPr txBox="1">
            <a:spLocks/>
          </p:cNvSpPr>
          <p:nvPr/>
        </p:nvSpPr>
        <p:spPr>
          <a:xfrm>
            <a:off x="5000026" y="-3881665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DC7BB6-EFE0-36F0-C9B2-95C9B11CAD1B}"/>
              </a:ext>
            </a:extLst>
          </p:cNvPr>
          <p:cNvSpPr txBox="1">
            <a:spLocks/>
          </p:cNvSpPr>
          <p:nvPr/>
        </p:nvSpPr>
        <p:spPr>
          <a:xfrm>
            <a:off x="4268265" y="-4381312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F72CC-3879-3905-C9B4-0AE1B666536A}"/>
              </a:ext>
            </a:extLst>
          </p:cNvPr>
          <p:cNvSpPr/>
          <p:nvPr/>
        </p:nvSpPr>
        <p:spPr>
          <a:xfrm>
            <a:off x="6186644" y="-481477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09832-40E1-4659-A208-F6B9FB8865F4}"/>
              </a:ext>
            </a:extLst>
          </p:cNvPr>
          <p:cNvSpPr/>
          <p:nvPr/>
        </p:nvSpPr>
        <p:spPr>
          <a:xfrm>
            <a:off x="6892206" y="-419951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BE1C042-0042-ED8B-76DB-47D069B45FDE}"/>
              </a:ext>
            </a:extLst>
          </p:cNvPr>
          <p:cNvSpPr txBox="1">
            <a:spLocks/>
          </p:cNvSpPr>
          <p:nvPr/>
        </p:nvSpPr>
        <p:spPr>
          <a:xfrm>
            <a:off x="6798797" y="-4166544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A383FCC-987B-B423-381C-AFA7934E5D76}"/>
              </a:ext>
            </a:extLst>
          </p:cNvPr>
          <p:cNvSpPr txBox="1">
            <a:spLocks/>
          </p:cNvSpPr>
          <p:nvPr/>
        </p:nvSpPr>
        <p:spPr>
          <a:xfrm>
            <a:off x="6067601" y="-476718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3B051B-F862-51BE-1A50-90CEC9D29DAA}"/>
              </a:ext>
            </a:extLst>
          </p:cNvPr>
          <p:cNvSpPr/>
          <p:nvPr/>
        </p:nvSpPr>
        <p:spPr>
          <a:xfrm>
            <a:off x="8714528" y="-4444259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2E277E-CB40-3AF6-8A28-3C15BF48B53E}"/>
              </a:ext>
            </a:extLst>
          </p:cNvPr>
          <p:cNvSpPr txBox="1">
            <a:spLocks/>
          </p:cNvSpPr>
          <p:nvPr/>
        </p:nvSpPr>
        <p:spPr>
          <a:xfrm>
            <a:off x="8620277" y="-4381311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A9ED1C9-ACC7-A170-E0C4-204999AB05E3}"/>
              </a:ext>
            </a:extLst>
          </p:cNvPr>
          <p:cNvSpPr txBox="1">
            <a:spLocks/>
          </p:cNvSpPr>
          <p:nvPr/>
        </p:nvSpPr>
        <p:spPr>
          <a:xfrm>
            <a:off x="7925291" y="-5045927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363C1F-8791-3049-F30E-BE5F26F6628E}"/>
              </a:ext>
            </a:extLst>
          </p:cNvPr>
          <p:cNvSpPr/>
          <p:nvPr/>
        </p:nvSpPr>
        <p:spPr>
          <a:xfrm>
            <a:off x="719678" y="-1841141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1609033-3EBA-6995-340A-92DE9EA0A1EA}"/>
              </a:ext>
            </a:extLst>
          </p:cNvPr>
          <p:cNvSpPr txBox="1">
            <a:spLocks/>
          </p:cNvSpPr>
          <p:nvPr/>
        </p:nvSpPr>
        <p:spPr>
          <a:xfrm>
            <a:off x="2542000" y="-237705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2C82A3-2EF9-FB28-3747-6062DA080B5A}"/>
              </a:ext>
            </a:extLst>
          </p:cNvPr>
          <p:cNvSpPr txBox="1">
            <a:spLocks/>
          </p:cNvSpPr>
          <p:nvPr/>
        </p:nvSpPr>
        <p:spPr>
          <a:xfrm>
            <a:off x="4365416" y="-237482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2479C2-676D-31D8-77E7-24439B7791BF}"/>
              </a:ext>
            </a:extLst>
          </p:cNvPr>
          <p:cNvSpPr txBox="1">
            <a:spLocks/>
          </p:cNvSpPr>
          <p:nvPr/>
        </p:nvSpPr>
        <p:spPr>
          <a:xfrm>
            <a:off x="6187738" y="-237482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2C47EE9-450F-F64B-A993-6CF5B62B9603}"/>
              </a:ext>
            </a:extLst>
          </p:cNvPr>
          <p:cNvSpPr txBox="1">
            <a:spLocks/>
          </p:cNvSpPr>
          <p:nvPr/>
        </p:nvSpPr>
        <p:spPr>
          <a:xfrm>
            <a:off x="8008966" y="-2369112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A2F048-558A-7EE6-A0E4-1CA51E88EAE9}"/>
              </a:ext>
            </a:extLst>
          </p:cNvPr>
          <p:cNvSpPr txBox="1">
            <a:spLocks/>
          </p:cNvSpPr>
          <p:nvPr/>
        </p:nvSpPr>
        <p:spPr>
          <a:xfrm>
            <a:off x="973099" y="-1841141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B869EBE-A690-7D39-92F9-20989C2A9E2B}"/>
              </a:ext>
            </a:extLst>
          </p:cNvPr>
          <p:cNvSpPr/>
          <p:nvPr/>
        </p:nvSpPr>
        <p:spPr>
          <a:xfrm>
            <a:off x="2842829" y="-1841141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43D4F3-BB7D-2CDA-CFA2-57CA0CE3FAC7}"/>
              </a:ext>
            </a:extLst>
          </p:cNvPr>
          <p:cNvSpPr txBox="1">
            <a:spLocks/>
          </p:cNvSpPr>
          <p:nvPr/>
        </p:nvSpPr>
        <p:spPr>
          <a:xfrm>
            <a:off x="3096250" y="-1841141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7829F37-44A1-322C-572F-BFC3EC16DCF2}"/>
              </a:ext>
            </a:extLst>
          </p:cNvPr>
          <p:cNvSpPr/>
          <p:nvPr/>
        </p:nvSpPr>
        <p:spPr>
          <a:xfrm>
            <a:off x="8678820" y="-5045927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93050-6920-547F-7792-426B4B7C4D66}"/>
              </a:ext>
            </a:extLst>
          </p:cNvPr>
          <p:cNvSpPr txBox="1"/>
          <p:nvPr/>
        </p:nvSpPr>
        <p:spPr>
          <a:xfrm>
            <a:off x="9692640" y="-418686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34F7B-5AB1-99B4-76CA-C5967AA1888F}"/>
              </a:ext>
            </a:extLst>
          </p:cNvPr>
          <p:cNvSpPr txBox="1"/>
          <p:nvPr/>
        </p:nvSpPr>
        <p:spPr>
          <a:xfrm>
            <a:off x="9712989" y="-368773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CC1D17-33BA-38AE-7046-79B2D207078D}"/>
              </a:ext>
            </a:extLst>
          </p:cNvPr>
          <p:cNvSpPr txBox="1"/>
          <p:nvPr/>
        </p:nvSpPr>
        <p:spPr>
          <a:xfrm>
            <a:off x="9712989" y="-2793222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0B4C-4B04-1562-BEE1-68B240992CDA}"/>
              </a:ext>
            </a:extLst>
          </p:cNvPr>
          <p:cNvSpPr txBox="1"/>
          <p:nvPr/>
        </p:nvSpPr>
        <p:spPr>
          <a:xfrm>
            <a:off x="9714635" y="-1898706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573182"/>
            <a:ext cx="8681356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126235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revenue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32491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costs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9870813" y="2392321"/>
            <a:ext cx="14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4" y="4478142"/>
            <a:ext cx="6330292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6533649" y="447814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659945"/>
            <a:ext cx="100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02E628-F88A-ECDC-971B-A7E0F07FF9C8}"/>
              </a:ext>
            </a:extLst>
          </p:cNvPr>
          <p:cNvSpPr txBox="1"/>
          <p:nvPr/>
        </p:nvSpPr>
        <p:spPr>
          <a:xfrm>
            <a:off x="1031634" y="306131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Premium Revenue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63F678-5714-4A36-9D61-04A10204458C}"/>
              </a:ext>
            </a:extLst>
          </p:cNvPr>
          <p:cNvSpPr txBox="1"/>
          <p:nvPr/>
        </p:nvSpPr>
        <p:spPr>
          <a:xfrm>
            <a:off x="9900147" y="2757848"/>
            <a:ext cx="139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15% growth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116729C-0C28-1C61-1230-CACE76150F54}"/>
              </a:ext>
            </a:extLst>
          </p:cNvPr>
          <p:cNvSpPr/>
          <p:nvPr/>
        </p:nvSpPr>
        <p:spPr>
          <a:xfrm>
            <a:off x="1044021" y="2573182"/>
            <a:ext cx="755112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A2886B-B9C2-AD6A-F923-F32CE76F560E}"/>
              </a:ext>
            </a:extLst>
          </p:cNvPr>
          <p:cNvSpPr/>
          <p:nvPr/>
        </p:nvSpPr>
        <p:spPr>
          <a:xfrm>
            <a:off x="8595144" y="2573501"/>
            <a:ext cx="1117844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8852881" y="2570590"/>
            <a:ext cx="801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$1.98b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1230BA-D2E7-1788-38D8-81C8A369F49F}"/>
              </a:ext>
            </a:extLst>
          </p:cNvPr>
          <p:cNvSpPr txBox="1"/>
          <p:nvPr/>
        </p:nvSpPr>
        <p:spPr>
          <a:xfrm>
            <a:off x="7651515" y="2574246"/>
            <a:ext cx="9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$13.96b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A2A4B0C-AE73-02D6-07BB-D1E5FC39FC64}"/>
              </a:ext>
            </a:extLst>
          </p:cNvPr>
          <p:cNvSpPr/>
          <p:nvPr/>
        </p:nvSpPr>
        <p:spPr>
          <a:xfrm>
            <a:off x="7361924" y="4475550"/>
            <a:ext cx="1090413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5E7498-0360-316D-EC7F-ADFD6964AAB1}"/>
              </a:ext>
            </a:extLst>
          </p:cNvPr>
          <p:cNvSpPr txBox="1"/>
          <p:nvPr/>
        </p:nvSpPr>
        <p:spPr>
          <a:xfrm>
            <a:off x="7650514" y="4481343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40D385D-1140-0B22-4C3D-EEA5F18C722A}"/>
              </a:ext>
            </a:extLst>
          </p:cNvPr>
          <p:cNvSpPr/>
          <p:nvPr/>
        </p:nvSpPr>
        <p:spPr>
          <a:xfrm>
            <a:off x="8452337" y="4472958"/>
            <a:ext cx="917013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AE3E58-1BDF-4406-C6AA-C6F1B734CC0F}"/>
              </a:ext>
            </a:extLst>
          </p:cNvPr>
          <p:cNvSpPr txBox="1"/>
          <p:nvPr/>
        </p:nvSpPr>
        <p:spPr>
          <a:xfrm>
            <a:off x="8575400" y="448017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915C4493-8908-CFCF-1E24-80B7E96647D5}"/>
              </a:ext>
            </a:extLst>
          </p:cNvPr>
          <p:cNvSpPr/>
          <p:nvPr/>
        </p:nvSpPr>
        <p:spPr>
          <a:xfrm>
            <a:off x="9369350" y="4472958"/>
            <a:ext cx="341979" cy="36933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275A0F-73E0-606D-741A-9F3C44869119}"/>
              </a:ext>
            </a:extLst>
          </p:cNvPr>
          <p:cNvSpPr txBox="1"/>
          <p:nvPr/>
        </p:nvSpPr>
        <p:spPr>
          <a:xfrm>
            <a:off x="8950738" y="414080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$49.6b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9816A90-BBE3-8927-14B9-53E3B3F1DEB7}"/>
              </a:ext>
            </a:extLst>
          </p:cNvPr>
          <p:cNvSpPr txBox="1"/>
          <p:nvPr/>
        </p:nvSpPr>
        <p:spPr>
          <a:xfrm>
            <a:off x="9887758" y="4470467"/>
            <a:ext cx="10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$15.96b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F3F47AD-8D6E-4006-0702-B216C682CCDD}"/>
              </a:ext>
            </a:extLst>
          </p:cNvPr>
          <p:cNvSpPr/>
          <p:nvPr/>
        </p:nvSpPr>
        <p:spPr>
          <a:xfrm>
            <a:off x="1018664" y="4970097"/>
            <a:ext cx="1824165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4408854-0D88-A876-B5C8-7EE00CE870BF}"/>
              </a:ext>
            </a:extLst>
          </p:cNvPr>
          <p:cNvSpPr txBox="1"/>
          <p:nvPr/>
        </p:nvSpPr>
        <p:spPr>
          <a:xfrm>
            <a:off x="1018664" y="4970097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Cost of revenue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1017984-DF43-5F37-251D-9250EBD947AA}"/>
              </a:ext>
            </a:extLst>
          </p:cNvPr>
          <p:cNvSpPr/>
          <p:nvPr/>
        </p:nvSpPr>
        <p:spPr>
          <a:xfrm>
            <a:off x="7351479" y="4970097"/>
            <a:ext cx="649536" cy="36933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AC0662-7F98-7A3A-3CEA-77F00B91E248}"/>
              </a:ext>
            </a:extLst>
          </p:cNvPr>
          <p:cNvSpPr txBox="1"/>
          <p:nvPr/>
        </p:nvSpPr>
        <p:spPr>
          <a:xfrm>
            <a:off x="7359429" y="4970097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R&amp;D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851232F-54FD-DFF6-A942-9E68F0EB57BD}"/>
              </a:ext>
            </a:extLst>
          </p:cNvPr>
          <p:cNvSpPr/>
          <p:nvPr/>
        </p:nvSpPr>
        <p:spPr>
          <a:xfrm>
            <a:off x="8168506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ADA131C-2001-F8B8-7C20-81200332FD0B}"/>
              </a:ext>
            </a:extLst>
          </p:cNvPr>
          <p:cNvSpPr txBox="1"/>
          <p:nvPr/>
        </p:nvSpPr>
        <p:spPr>
          <a:xfrm>
            <a:off x="8183332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S&amp;M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502ABAE-4CE1-4457-D1ED-C1AAC72CC17F}"/>
              </a:ext>
            </a:extLst>
          </p:cNvPr>
          <p:cNvSpPr/>
          <p:nvPr/>
        </p:nvSpPr>
        <p:spPr>
          <a:xfrm>
            <a:off x="9013195" y="4970097"/>
            <a:ext cx="698403" cy="369332"/>
          </a:xfrm>
          <a:prstGeom prst="roundRect">
            <a:avLst>
              <a:gd name="adj" fmla="val 148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B45143-EAF6-C55B-242D-EC6A77C746C1}"/>
              </a:ext>
            </a:extLst>
          </p:cNvPr>
          <p:cNvSpPr txBox="1"/>
          <p:nvPr/>
        </p:nvSpPr>
        <p:spPr>
          <a:xfrm>
            <a:off x="9028021" y="497009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G&amp;A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CFA1354-3D09-9DB7-4AA3-8E5B342563F9}"/>
              </a:ext>
            </a:extLst>
          </p:cNvPr>
          <p:cNvSpPr/>
          <p:nvPr/>
        </p:nvSpPr>
        <p:spPr>
          <a:xfrm>
            <a:off x="1031632" y="5717711"/>
            <a:ext cx="5023580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58B7BBB-4D60-F158-F1FB-41190F97494D}"/>
              </a:ext>
            </a:extLst>
          </p:cNvPr>
          <p:cNvSpPr txBox="1"/>
          <p:nvPr/>
        </p:nvSpPr>
        <p:spPr>
          <a:xfrm>
            <a:off x="1088990" y="5717711"/>
            <a:ext cx="502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Gross Margin: Expected to stabilize at 26-27%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E09BE75-0EE3-63FF-DDF4-B50A0D0BB5BB}"/>
              </a:ext>
            </a:extLst>
          </p:cNvPr>
          <p:cNvSpPr/>
          <p:nvPr/>
        </p:nvSpPr>
        <p:spPr>
          <a:xfrm>
            <a:off x="7096518" y="3059668"/>
            <a:ext cx="2601033" cy="36933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977A-4DFA-D993-8E3C-31F36D65DDA0}"/>
              </a:ext>
            </a:extLst>
          </p:cNvPr>
          <p:cNvSpPr txBox="1"/>
          <p:nvPr/>
        </p:nvSpPr>
        <p:spPr>
          <a:xfrm>
            <a:off x="7117785" y="3059668"/>
            <a:ext cx="26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Ad-Supported Revenue</a:t>
            </a:r>
          </a:p>
        </p:txBody>
      </p:sp>
    </p:spTree>
    <p:extLst>
      <p:ext uri="{BB962C8B-B14F-4D97-AF65-F5344CB8AC3E}">
        <p14:creationId xmlns:p14="http://schemas.microsoft.com/office/powerpoint/2010/main" val="1454412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F16B92-AB52-935C-951A-B895832EA7FB}"/>
              </a:ext>
            </a:extLst>
          </p:cNvPr>
          <p:cNvSpPr/>
          <p:nvPr/>
        </p:nvSpPr>
        <p:spPr>
          <a:xfrm>
            <a:off x="9589111" y="-4268310"/>
            <a:ext cx="1798294" cy="317649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7DF-7260-3CF9-64C5-21CF470A245C}"/>
              </a:ext>
            </a:extLst>
          </p:cNvPr>
          <p:cNvSpPr/>
          <p:nvPr/>
        </p:nvSpPr>
        <p:spPr>
          <a:xfrm>
            <a:off x="8008966" y="-5120711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69DBD-632F-D9C8-ADC9-20447BA02585}"/>
              </a:ext>
            </a:extLst>
          </p:cNvPr>
          <p:cNvSpPr txBox="1"/>
          <p:nvPr/>
        </p:nvSpPr>
        <p:spPr>
          <a:xfrm>
            <a:off x="861655" y="-6176066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AF6B0-A5C2-9443-8CE8-41199A6A6A47}"/>
              </a:ext>
            </a:extLst>
          </p:cNvPr>
          <p:cNvSpPr/>
          <p:nvPr/>
        </p:nvSpPr>
        <p:spPr>
          <a:xfrm>
            <a:off x="719678" y="-3813634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4FA40-E451-0DDC-4D70-E50C5D910183}"/>
              </a:ext>
            </a:extLst>
          </p:cNvPr>
          <p:cNvSpPr/>
          <p:nvPr/>
        </p:nvSpPr>
        <p:spPr>
          <a:xfrm>
            <a:off x="1425240" y="-348275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2D8650-F8B9-C65F-EAC8-EC826A426F0A}"/>
              </a:ext>
            </a:extLst>
          </p:cNvPr>
          <p:cNvSpPr txBox="1">
            <a:spLocks/>
          </p:cNvSpPr>
          <p:nvPr/>
        </p:nvSpPr>
        <p:spPr>
          <a:xfrm>
            <a:off x="719678" y="-2377057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9B6BC7-7D38-0BD0-9E2F-474A2FD577BB}"/>
              </a:ext>
            </a:extLst>
          </p:cNvPr>
          <p:cNvSpPr txBox="1">
            <a:spLocks/>
          </p:cNvSpPr>
          <p:nvPr/>
        </p:nvSpPr>
        <p:spPr>
          <a:xfrm>
            <a:off x="1393644" y="-343338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73A4FAF-5171-D6FA-02B8-0392737EED90}"/>
              </a:ext>
            </a:extLst>
          </p:cNvPr>
          <p:cNvSpPr txBox="1">
            <a:spLocks/>
          </p:cNvSpPr>
          <p:nvPr/>
        </p:nvSpPr>
        <p:spPr>
          <a:xfrm>
            <a:off x="688082" y="-3763219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F76BD-CCA3-8271-AD0D-3CA5A3A3BE30}"/>
              </a:ext>
            </a:extLst>
          </p:cNvPr>
          <p:cNvSpPr/>
          <p:nvPr/>
        </p:nvSpPr>
        <p:spPr>
          <a:xfrm>
            <a:off x="2542000" y="-4055621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8855-22FB-DDA0-BB53-16EF2AEB66A6}"/>
              </a:ext>
            </a:extLst>
          </p:cNvPr>
          <p:cNvSpPr/>
          <p:nvPr/>
        </p:nvSpPr>
        <p:spPr>
          <a:xfrm>
            <a:off x="3247562" y="-3669229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0314B5-AACF-E87C-9A24-983D38B4AB64}"/>
              </a:ext>
            </a:extLst>
          </p:cNvPr>
          <p:cNvSpPr txBox="1">
            <a:spLocks/>
          </p:cNvSpPr>
          <p:nvPr/>
        </p:nvSpPr>
        <p:spPr>
          <a:xfrm>
            <a:off x="3171545" y="-3636259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2AADF8-1F57-E9DB-2A0E-25FA613FC2DE}"/>
              </a:ext>
            </a:extLst>
          </p:cNvPr>
          <p:cNvSpPr txBox="1">
            <a:spLocks/>
          </p:cNvSpPr>
          <p:nvPr/>
        </p:nvSpPr>
        <p:spPr>
          <a:xfrm>
            <a:off x="2489893" y="-401353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47B9-1BAC-1A75-73BA-8BC732027572}"/>
              </a:ext>
            </a:extLst>
          </p:cNvPr>
          <p:cNvSpPr/>
          <p:nvPr/>
        </p:nvSpPr>
        <p:spPr>
          <a:xfrm>
            <a:off x="4364322" y="-4415990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B982C-C125-B10F-C11B-EDA737A616A2}"/>
              </a:ext>
            </a:extLst>
          </p:cNvPr>
          <p:cNvSpPr/>
          <p:nvPr/>
        </p:nvSpPr>
        <p:spPr>
          <a:xfrm>
            <a:off x="5069884" y="-3913976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9D25F8-B16D-8598-0544-D52D7CD313C8}"/>
              </a:ext>
            </a:extLst>
          </p:cNvPr>
          <p:cNvSpPr txBox="1">
            <a:spLocks/>
          </p:cNvSpPr>
          <p:nvPr/>
        </p:nvSpPr>
        <p:spPr>
          <a:xfrm>
            <a:off x="5000026" y="-3881665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DC7BB6-EFE0-36F0-C9B2-95C9B11CAD1B}"/>
              </a:ext>
            </a:extLst>
          </p:cNvPr>
          <p:cNvSpPr txBox="1">
            <a:spLocks/>
          </p:cNvSpPr>
          <p:nvPr/>
        </p:nvSpPr>
        <p:spPr>
          <a:xfrm>
            <a:off x="4268265" y="-4381312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F72CC-3879-3905-C9B4-0AE1B666536A}"/>
              </a:ext>
            </a:extLst>
          </p:cNvPr>
          <p:cNvSpPr/>
          <p:nvPr/>
        </p:nvSpPr>
        <p:spPr>
          <a:xfrm>
            <a:off x="6186644" y="-481477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09832-40E1-4659-A208-F6B9FB8865F4}"/>
              </a:ext>
            </a:extLst>
          </p:cNvPr>
          <p:cNvSpPr/>
          <p:nvPr/>
        </p:nvSpPr>
        <p:spPr>
          <a:xfrm>
            <a:off x="6892206" y="-419951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BE1C042-0042-ED8B-76DB-47D069B45FDE}"/>
              </a:ext>
            </a:extLst>
          </p:cNvPr>
          <p:cNvSpPr txBox="1">
            <a:spLocks/>
          </p:cNvSpPr>
          <p:nvPr/>
        </p:nvSpPr>
        <p:spPr>
          <a:xfrm>
            <a:off x="6798797" y="-4166544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A383FCC-987B-B423-381C-AFA7934E5D76}"/>
              </a:ext>
            </a:extLst>
          </p:cNvPr>
          <p:cNvSpPr txBox="1">
            <a:spLocks/>
          </p:cNvSpPr>
          <p:nvPr/>
        </p:nvSpPr>
        <p:spPr>
          <a:xfrm>
            <a:off x="6067601" y="-476718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3B051B-F862-51BE-1A50-90CEC9D29DAA}"/>
              </a:ext>
            </a:extLst>
          </p:cNvPr>
          <p:cNvSpPr/>
          <p:nvPr/>
        </p:nvSpPr>
        <p:spPr>
          <a:xfrm>
            <a:off x="8714528" y="-4444259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2E277E-CB40-3AF6-8A28-3C15BF48B53E}"/>
              </a:ext>
            </a:extLst>
          </p:cNvPr>
          <p:cNvSpPr txBox="1">
            <a:spLocks/>
          </p:cNvSpPr>
          <p:nvPr/>
        </p:nvSpPr>
        <p:spPr>
          <a:xfrm>
            <a:off x="8620277" y="-4381311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A9ED1C9-ACC7-A170-E0C4-204999AB05E3}"/>
              </a:ext>
            </a:extLst>
          </p:cNvPr>
          <p:cNvSpPr txBox="1">
            <a:spLocks/>
          </p:cNvSpPr>
          <p:nvPr/>
        </p:nvSpPr>
        <p:spPr>
          <a:xfrm>
            <a:off x="7925291" y="-5045927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363C1F-8791-3049-F30E-BE5F26F6628E}"/>
              </a:ext>
            </a:extLst>
          </p:cNvPr>
          <p:cNvSpPr/>
          <p:nvPr/>
        </p:nvSpPr>
        <p:spPr>
          <a:xfrm>
            <a:off x="719678" y="-1841141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1609033-3EBA-6995-340A-92DE9EA0A1EA}"/>
              </a:ext>
            </a:extLst>
          </p:cNvPr>
          <p:cNvSpPr txBox="1">
            <a:spLocks/>
          </p:cNvSpPr>
          <p:nvPr/>
        </p:nvSpPr>
        <p:spPr>
          <a:xfrm>
            <a:off x="2542000" y="-237705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2C82A3-2EF9-FB28-3747-6062DA080B5A}"/>
              </a:ext>
            </a:extLst>
          </p:cNvPr>
          <p:cNvSpPr txBox="1">
            <a:spLocks/>
          </p:cNvSpPr>
          <p:nvPr/>
        </p:nvSpPr>
        <p:spPr>
          <a:xfrm>
            <a:off x="4365416" y="-237482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2479C2-676D-31D8-77E7-24439B7791BF}"/>
              </a:ext>
            </a:extLst>
          </p:cNvPr>
          <p:cNvSpPr txBox="1">
            <a:spLocks/>
          </p:cNvSpPr>
          <p:nvPr/>
        </p:nvSpPr>
        <p:spPr>
          <a:xfrm>
            <a:off x="6187738" y="-237482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2C47EE9-450F-F64B-A993-6CF5B62B9603}"/>
              </a:ext>
            </a:extLst>
          </p:cNvPr>
          <p:cNvSpPr txBox="1">
            <a:spLocks/>
          </p:cNvSpPr>
          <p:nvPr/>
        </p:nvSpPr>
        <p:spPr>
          <a:xfrm>
            <a:off x="8008966" y="-2369112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A2F048-558A-7EE6-A0E4-1CA51E88EAE9}"/>
              </a:ext>
            </a:extLst>
          </p:cNvPr>
          <p:cNvSpPr txBox="1">
            <a:spLocks/>
          </p:cNvSpPr>
          <p:nvPr/>
        </p:nvSpPr>
        <p:spPr>
          <a:xfrm>
            <a:off x="973099" y="-1841141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B869EBE-A690-7D39-92F9-20989C2A9E2B}"/>
              </a:ext>
            </a:extLst>
          </p:cNvPr>
          <p:cNvSpPr/>
          <p:nvPr/>
        </p:nvSpPr>
        <p:spPr>
          <a:xfrm>
            <a:off x="2842829" y="-1841141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43D4F3-BB7D-2CDA-CFA2-57CA0CE3FAC7}"/>
              </a:ext>
            </a:extLst>
          </p:cNvPr>
          <p:cNvSpPr txBox="1">
            <a:spLocks/>
          </p:cNvSpPr>
          <p:nvPr/>
        </p:nvSpPr>
        <p:spPr>
          <a:xfrm>
            <a:off x="3096250" y="-1841141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7829F37-44A1-322C-572F-BFC3EC16DCF2}"/>
              </a:ext>
            </a:extLst>
          </p:cNvPr>
          <p:cNvSpPr/>
          <p:nvPr/>
        </p:nvSpPr>
        <p:spPr>
          <a:xfrm>
            <a:off x="8678820" y="-5045927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93050-6920-547F-7792-426B4B7C4D66}"/>
              </a:ext>
            </a:extLst>
          </p:cNvPr>
          <p:cNvSpPr txBox="1"/>
          <p:nvPr/>
        </p:nvSpPr>
        <p:spPr>
          <a:xfrm>
            <a:off x="9692640" y="-418686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34F7B-5AB1-99B4-76CA-C5967AA1888F}"/>
              </a:ext>
            </a:extLst>
          </p:cNvPr>
          <p:cNvSpPr txBox="1"/>
          <p:nvPr/>
        </p:nvSpPr>
        <p:spPr>
          <a:xfrm>
            <a:off x="9712989" y="-368773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CC1D17-33BA-38AE-7046-79B2D207078D}"/>
              </a:ext>
            </a:extLst>
          </p:cNvPr>
          <p:cNvSpPr txBox="1"/>
          <p:nvPr/>
        </p:nvSpPr>
        <p:spPr>
          <a:xfrm>
            <a:off x="9712989" y="-2793222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0B4C-4B04-1562-BEE1-68B240992CDA}"/>
              </a:ext>
            </a:extLst>
          </p:cNvPr>
          <p:cNvSpPr txBox="1"/>
          <p:nvPr/>
        </p:nvSpPr>
        <p:spPr>
          <a:xfrm>
            <a:off x="9714635" y="-1898706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881937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11676-5E42-4C67-3CD2-9E1D18DAF577}"/>
              </a:ext>
            </a:extLst>
          </p:cNvPr>
          <p:cNvSpPr/>
          <p:nvPr/>
        </p:nvSpPr>
        <p:spPr>
          <a:xfrm>
            <a:off x="1031633" y="279321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79381F-7404-80DC-ACA8-2F64174B2DF7}"/>
              </a:ext>
            </a:extLst>
          </p:cNvPr>
          <p:cNvSpPr txBox="1"/>
          <p:nvPr/>
        </p:nvSpPr>
        <p:spPr>
          <a:xfrm>
            <a:off x="941085" y="234626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BEE798-9198-C850-49C5-3992A55B2A9B}"/>
              </a:ext>
            </a:extLst>
          </p:cNvPr>
          <p:cNvSpPr txBox="1"/>
          <p:nvPr/>
        </p:nvSpPr>
        <p:spPr>
          <a:xfrm>
            <a:off x="5721698" y="279321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335A44-11D5-BF36-55A4-3B1F7873E687}"/>
              </a:ext>
            </a:extLst>
          </p:cNvPr>
          <p:cNvSpPr txBox="1"/>
          <p:nvPr/>
        </p:nvSpPr>
        <p:spPr>
          <a:xfrm>
            <a:off x="5957974" y="242129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AEE33C0-0666-2DFA-0F56-472E299FC6D5}"/>
              </a:ext>
            </a:extLst>
          </p:cNvPr>
          <p:cNvSpPr/>
          <p:nvPr/>
        </p:nvSpPr>
        <p:spPr>
          <a:xfrm>
            <a:off x="6570221" y="279191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51BF8C-7AD4-6340-2911-321F39938E5C}"/>
              </a:ext>
            </a:extLst>
          </p:cNvPr>
          <p:cNvSpPr txBox="1"/>
          <p:nvPr/>
        </p:nvSpPr>
        <p:spPr>
          <a:xfrm>
            <a:off x="6504076" y="279321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45C30-2ECE-F2F7-9FDC-96D4AC136464}"/>
              </a:ext>
            </a:extLst>
          </p:cNvPr>
          <p:cNvSpPr txBox="1"/>
          <p:nvPr/>
        </p:nvSpPr>
        <p:spPr>
          <a:xfrm>
            <a:off x="6654178" y="24232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83E47-7C53-D27D-0BA0-33AE72E844B5}"/>
              </a:ext>
            </a:extLst>
          </p:cNvPr>
          <p:cNvSpPr txBox="1"/>
          <p:nvPr/>
        </p:nvSpPr>
        <p:spPr>
          <a:xfrm>
            <a:off x="931044" y="4062019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22FF93-CC63-FFEE-F16F-F34163489AE7}"/>
              </a:ext>
            </a:extLst>
          </p:cNvPr>
          <p:cNvSpPr txBox="1"/>
          <p:nvPr/>
        </p:nvSpPr>
        <p:spPr>
          <a:xfrm>
            <a:off x="7488805" y="279321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CB523E8-BF18-3635-342F-951F8C0CFCA2}"/>
              </a:ext>
            </a:extLst>
          </p:cNvPr>
          <p:cNvSpPr/>
          <p:nvPr/>
        </p:nvSpPr>
        <p:spPr>
          <a:xfrm>
            <a:off x="1031633" y="4507670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5E4C09-8743-0610-8B53-AEEC2CE8E243}"/>
              </a:ext>
            </a:extLst>
          </p:cNvPr>
          <p:cNvSpPr txBox="1"/>
          <p:nvPr/>
        </p:nvSpPr>
        <p:spPr>
          <a:xfrm>
            <a:off x="7893327" y="4507670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48BA08-9602-698F-591F-52E419DDC699}"/>
              </a:ext>
            </a:extLst>
          </p:cNvPr>
          <p:cNvSpPr txBox="1"/>
          <p:nvPr/>
        </p:nvSpPr>
        <p:spPr>
          <a:xfrm>
            <a:off x="8046478" y="4135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55A81E3-099C-9819-0185-C9ACFC230A1A}"/>
              </a:ext>
            </a:extLst>
          </p:cNvPr>
          <p:cNvSpPr/>
          <p:nvPr/>
        </p:nvSpPr>
        <p:spPr>
          <a:xfrm>
            <a:off x="8877426" y="4507670"/>
            <a:ext cx="1598387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7A088A-914D-3A85-50FB-41D785B58EED}"/>
              </a:ext>
            </a:extLst>
          </p:cNvPr>
          <p:cNvSpPr txBox="1"/>
          <p:nvPr/>
        </p:nvSpPr>
        <p:spPr>
          <a:xfrm>
            <a:off x="8877427" y="4507670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19.09% CAGR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78E96-2B4C-777D-7062-B547E4804128}"/>
              </a:ext>
            </a:extLst>
          </p:cNvPr>
          <p:cNvSpPr txBox="1"/>
          <p:nvPr/>
        </p:nvSpPr>
        <p:spPr>
          <a:xfrm>
            <a:off x="973099" y="3598985"/>
            <a:ext cx="100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32238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BE3EF-AF4E-02F4-3DBD-E88653FE7E53}"/>
              </a:ext>
            </a:extLst>
          </p:cNvPr>
          <p:cNvSpPr/>
          <p:nvPr/>
        </p:nvSpPr>
        <p:spPr>
          <a:xfrm>
            <a:off x="8908327" y="2027939"/>
            <a:ext cx="2380078" cy="3933246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3266627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2347230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59421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EBC6-6F12-85B7-1B29-CD9E98E9F1F3}"/>
              </a:ext>
            </a:extLst>
          </p:cNvPr>
          <p:cNvSpPr txBox="1"/>
          <p:nvPr/>
        </p:nvSpPr>
        <p:spPr>
          <a:xfrm>
            <a:off x="861655" y="-6352536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0D58FB-DA54-A1CC-C241-380CF68AF12C}"/>
              </a:ext>
            </a:extLst>
          </p:cNvPr>
          <p:cNvSpPr/>
          <p:nvPr/>
        </p:nvSpPr>
        <p:spPr>
          <a:xfrm>
            <a:off x="947957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9509F2-70D7-E173-B1FC-EC1B583A640E}"/>
              </a:ext>
            </a:extLst>
          </p:cNvPr>
          <p:cNvSpPr/>
          <p:nvPr/>
        </p:nvSpPr>
        <p:spPr>
          <a:xfrm>
            <a:off x="888344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5947-F7AA-9F54-B615-842970E1FB11}"/>
              </a:ext>
            </a:extLst>
          </p:cNvPr>
          <p:cNvSpPr txBox="1"/>
          <p:nvPr/>
        </p:nvSpPr>
        <p:spPr>
          <a:xfrm>
            <a:off x="675046" y="-3056160"/>
            <a:ext cx="20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4C99C-4335-BEF4-5EFE-FD8B6F1026E4}"/>
              </a:ext>
            </a:extLst>
          </p:cNvPr>
          <p:cNvSpPr txBox="1"/>
          <p:nvPr/>
        </p:nvSpPr>
        <p:spPr>
          <a:xfrm>
            <a:off x="676361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01B457-12DC-1E2F-2D65-33F206E48FAD}"/>
              </a:ext>
            </a:extLst>
          </p:cNvPr>
          <p:cNvSpPr/>
          <p:nvPr/>
        </p:nvSpPr>
        <p:spPr>
          <a:xfrm>
            <a:off x="3152021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B3083-84C1-90F7-9DAC-AFBDE5225D48}"/>
              </a:ext>
            </a:extLst>
          </p:cNvPr>
          <p:cNvSpPr/>
          <p:nvPr/>
        </p:nvSpPr>
        <p:spPr>
          <a:xfrm>
            <a:off x="3092408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C701F9-F5FD-E95E-A565-E76B5FBB4138}"/>
              </a:ext>
            </a:extLst>
          </p:cNvPr>
          <p:cNvSpPr/>
          <p:nvPr/>
        </p:nvSpPr>
        <p:spPr>
          <a:xfrm>
            <a:off x="5356085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FBEAF6-8FA4-3AFC-B6F2-C9B9F0CF2AFD}"/>
              </a:ext>
            </a:extLst>
          </p:cNvPr>
          <p:cNvSpPr/>
          <p:nvPr/>
        </p:nvSpPr>
        <p:spPr>
          <a:xfrm>
            <a:off x="5296472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DD2B60-B75F-112D-ECF0-470A3C299C04}"/>
              </a:ext>
            </a:extLst>
          </p:cNvPr>
          <p:cNvSpPr/>
          <p:nvPr/>
        </p:nvSpPr>
        <p:spPr>
          <a:xfrm>
            <a:off x="7560149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BAB72-6C4F-3573-C4A6-B44385D75BFA}"/>
              </a:ext>
            </a:extLst>
          </p:cNvPr>
          <p:cNvSpPr/>
          <p:nvPr/>
        </p:nvSpPr>
        <p:spPr>
          <a:xfrm>
            <a:off x="7500536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70D9E-E91D-AE9B-5A82-65915B83F10D}"/>
              </a:ext>
            </a:extLst>
          </p:cNvPr>
          <p:cNvSpPr txBox="1"/>
          <p:nvPr/>
        </p:nvSpPr>
        <p:spPr>
          <a:xfrm>
            <a:off x="675044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E67AA2-76F3-24DB-4308-AE7BE1D39716}"/>
              </a:ext>
            </a:extLst>
          </p:cNvPr>
          <p:cNvSpPr/>
          <p:nvPr/>
        </p:nvSpPr>
        <p:spPr>
          <a:xfrm>
            <a:off x="9764213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5AB0F6-BFDE-3203-587F-EB1B49AD3720}"/>
              </a:ext>
            </a:extLst>
          </p:cNvPr>
          <p:cNvSpPr/>
          <p:nvPr/>
        </p:nvSpPr>
        <p:spPr>
          <a:xfrm>
            <a:off x="9704600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BB7CD-67AD-5D9D-0594-391A52A16056}"/>
              </a:ext>
            </a:extLst>
          </p:cNvPr>
          <p:cNvSpPr txBox="1"/>
          <p:nvPr/>
        </p:nvSpPr>
        <p:spPr>
          <a:xfrm>
            <a:off x="290448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3FE5E3-4ADA-8297-8A98-4017787E16F8}"/>
              </a:ext>
            </a:extLst>
          </p:cNvPr>
          <p:cNvSpPr txBox="1"/>
          <p:nvPr/>
        </p:nvSpPr>
        <p:spPr>
          <a:xfrm>
            <a:off x="290579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4402B0-CD9F-DDA2-1025-1A1FA03B77C0}"/>
              </a:ext>
            </a:extLst>
          </p:cNvPr>
          <p:cNvSpPr txBox="1"/>
          <p:nvPr/>
        </p:nvSpPr>
        <p:spPr>
          <a:xfrm>
            <a:off x="290448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E229CD-D5EC-9EAF-EC67-60E285574205}"/>
              </a:ext>
            </a:extLst>
          </p:cNvPr>
          <p:cNvSpPr txBox="1"/>
          <p:nvPr/>
        </p:nvSpPr>
        <p:spPr>
          <a:xfrm>
            <a:off x="510986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8AE4B6-07A8-7E0C-F2CE-8F06C7F4A80B}"/>
              </a:ext>
            </a:extLst>
          </p:cNvPr>
          <p:cNvSpPr txBox="1"/>
          <p:nvPr/>
        </p:nvSpPr>
        <p:spPr>
          <a:xfrm>
            <a:off x="511117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5E725-55C5-7776-67F8-2083E8288200}"/>
              </a:ext>
            </a:extLst>
          </p:cNvPr>
          <p:cNvSpPr txBox="1"/>
          <p:nvPr/>
        </p:nvSpPr>
        <p:spPr>
          <a:xfrm>
            <a:off x="510986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74318-DAAF-2C9A-D17F-F97DAAAA2B32}"/>
              </a:ext>
            </a:extLst>
          </p:cNvPr>
          <p:cNvSpPr txBox="1"/>
          <p:nvPr/>
        </p:nvSpPr>
        <p:spPr>
          <a:xfrm>
            <a:off x="7339298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2D6FB1-8D99-A2E1-555A-DC21AC6D7C1E}"/>
              </a:ext>
            </a:extLst>
          </p:cNvPr>
          <p:cNvSpPr txBox="1"/>
          <p:nvPr/>
        </p:nvSpPr>
        <p:spPr>
          <a:xfrm>
            <a:off x="7340613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A79E1-0114-5C6F-8F52-50DD4EFE2EB1}"/>
              </a:ext>
            </a:extLst>
          </p:cNvPr>
          <p:cNvSpPr txBox="1"/>
          <p:nvPr/>
        </p:nvSpPr>
        <p:spPr>
          <a:xfrm>
            <a:off x="7339296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CC88E-6225-6165-3F03-200B28E94F6C}"/>
              </a:ext>
            </a:extLst>
          </p:cNvPr>
          <p:cNvSpPr txBox="1"/>
          <p:nvPr/>
        </p:nvSpPr>
        <p:spPr>
          <a:xfrm>
            <a:off x="9517990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FEC0B-DF5F-3C05-9D4B-85BE073D9040}"/>
              </a:ext>
            </a:extLst>
          </p:cNvPr>
          <p:cNvSpPr txBox="1"/>
          <p:nvPr/>
        </p:nvSpPr>
        <p:spPr>
          <a:xfrm>
            <a:off x="9519305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30B161-F54B-7C48-011A-7BDD4567F1D0}"/>
              </a:ext>
            </a:extLst>
          </p:cNvPr>
          <p:cNvSpPr txBox="1"/>
          <p:nvPr/>
        </p:nvSpPr>
        <p:spPr>
          <a:xfrm>
            <a:off x="9517988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</p:spTree>
    <p:extLst>
      <p:ext uri="{BB962C8B-B14F-4D97-AF65-F5344CB8AC3E}">
        <p14:creationId xmlns:p14="http://schemas.microsoft.com/office/powerpoint/2010/main" val="426690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316C37-0CD4-15E3-381C-CACA9D0CBA7B}"/>
              </a:ext>
            </a:extLst>
          </p:cNvPr>
          <p:cNvSpPr/>
          <p:nvPr/>
        </p:nvSpPr>
        <p:spPr>
          <a:xfrm>
            <a:off x="861654" y="2176593"/>
            <a:ext cx="3133585" cy="2504814"/>
          </a:xfrm>
          <a:prstGeom prst="roundRect">
            <a:avLst>
              <a:gd name="adj" fmla="val 1848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AB536F5-C396-D34E-88DD-0024A914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-4438081"/>
            <a:ext cx="1275644" cy="125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71E39-ECF2-6940-7690-9B63D542D5BE}"/>
              </a:ext>
            </a:extLst>
          </p:cNvPr>
          <p:cNvSpPr txBox="1"/>
          <p:nvPr/>
        </p:nvSpPr>
        <p:spPr>
          <a:xfrm>
            <a:off x="5480952" y="-440703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EBC6-6F12-85B7-1B29-CD9E98E9F1F3}"/>
              </a:ext>
            </a:extLst>
          </p:cNvPr>
          <p:cNvSpPr txBox="1"/>
          <p:nvPr/>
        </p:nvSpPr>
        <p:spPr>
          <a:xfrm>
            <a:off x="861655" y="-6352536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0D58FB-DA54-A1CC-C241-380CF68AF12C}"/>
              </a:ext>
            </a:extLst>
          </p:cNvPr>
          <p:cNvSpPr/>
          <p:nvPr/>
        </p:nvSpPr>
        <p:spPr>
          <a:xfrm>
            <a:off x="947957" y="-4959864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9509F2-70D7-E173-B1FC-EC1B583A640E}"/>
              </a:ext>
            </a:extLst>
          </p:cNvPr>
          <p:cNvSpPr/>
          <p:nvPr/>
        </p:nvSpPr>
        <p:spPr>
          <a:xfrm>
            <a:off x="888344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5947-F7AA-9F54-B615-842970E1FB11}"/>
              </a:ext>
            </a:extLst>
          </p:cNvPr>
          <p:cNvSpPr txBox="1"/>
          <p:nvPr/>
        </p:nvSpPr>
        <p:spPr>
          <a:xfrm>
            <a:off x="675046" y="-3056160"/>
            <a:ext cx="20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4C99C-4335-BEF4-5EFE-FD8B6F1026E4}"/>
              </a:ext>
            </a:extLst>
          </p:cNvPr>
          <p:cNvSpPr txBox="1"/>
          <p:nvPr/>
        </p:nvSpPr>
        <p:spPr>
          <a:xfrm>
            <a:off x="676361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01B457-12DC-1E2F-2D65-33F206E48FAD}"/>
              </a:ext>
            </a:extLst>
          </p:cNvPr>
          <p:cNvSpPr/>
          <p:nvPr/>
        </p:nvSpPr>
        <p:spPr>
          <a:xfrm>
            <a:off x="3152021" y="-4959864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B3083-84C1-90F7-9DAC-AFBDE5225D48}"/>
              </a:ext>
            </a:extLst>
          </p:cNvPr>
          <p:cNvSpPr/>
          <p:nvPr/>
        </p:nvSpPr>
        <p:spPr>
          <a:xfrm>
            <a:off x="3092408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C701F9-F5FD-E95E-A565-E76B5FBB4138}"/>
              </a:ext>
            </a:extLst>
          </p:cNvPr>
          <p:cNvSpPr/>
          <p:nvPr/>
        </p:nvSpPr>
        <p:spPr>
          <a:xfrm>
            <a:off x="5356085" y="-4959864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FBEAF6-8FA4-3AFC-B6F2-C9B9F0CF2AFD}"/>
              </a:ext>
            </a:extLst>
          </p:cNvPr>
          <p:cNvSpPr/>
          <p:nvPr/>
        </p:nvSpPr>
        <p:spPr>
          <a:xfrm>
            <a:off x="5296472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DD2B60-B75F-112D-ECF0-470A3C299C04}"/>
              </a:ext>
            </a:extLst>
          </p:cNvPr>
          <p:cNvSpPr/>
          <p:nvPr/>
        </p:nvSpPr>
        <p:spPr>
          <a:xfrm>
            <a:off x="7560149" y="-4959864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BAB72-6C4F-3573-C4A6-B44385D75BFA}"/>
              </a:ext>
            </a:extLst>
          </p:cNvPr>
          <p:cNvSpPr/>
          <p:nvPr/>
        </p:nvSpPr>
        <p:spPr>
          <a:xfrm>
            <a:off x="7500536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70D9E-E91D-AE9B-5A82-65915B83F10D}"/>
              </a:ext>
            </a:extLst>
          </p:cNvPr>
          <p:cNvSpPr txBox="1"/>
          <p:nvPr/>
        </p:nvSpPr>
        <p:spPr>
          <a:xfrm>
            <a:off x="675044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E67AA2-76F3-24DB-4308-AE7BE1D39716}"/>
              </a:ext>
            </a:extLst>
          </p:cNvPr>
          <p:cNvSpPr/>
          <p:nvPr/>
        </p:nvSpPr>
        <p:spPr>
          <a:xfrm>
            <a:off x="9764213" y="-4959864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5AB0F6-BFDE-3203-587F-EB1B49AD3720}"/>
              </a:ext>
            </a:extLst>
          </p:cNvPr>
          <p:cNvSpPr/>
          <p:nvPr/>
        </p:nvSpPr>
        <p:spPr>
          <a:xfrm>
            <a:off x="9704600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BB7CD-67AD-5D9D-0594-391A52A16056}"/>
              </a:ext>
            </a:extLst>
          </p:cNvPr>
          <p:cNvSpPr txBox="1"/>
          <p:nvPr/>
        </p:nvSpPr>
        <p:spPr>
          <a:xfrm>
            <a:off x="290448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3FE5E3-4ADA-8297-8A98-4017787E16F8}"/>
              </a:ext>
            </a:extLst>
          </p:cNvPr>
          <p:cNvSpPr txBox="1"/>
          <p:nvPr/>
        </p:nvSpPr>
        <p:spPr>
          <a:xfrm>
            <a:off x="290579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4402B0-CD9F-DDA2-1025-1A1FA03B77C0}"/>
              </a:ext>
            </a:extLst>
          </p:cNvPr>
          <p:cNvSpPr txBox="1"/>
          <p:nvPr/>
        </p:nvSpPr>
        <p:spPr>
          <a:xfrm>
            <a:off x="290448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E229CD-D5EC-9EAF-EC67-60E285574205}"/>
              </a:ext>
            </a:extLst>
          </p:cNvPr>
          <p:cNvSpPr txBox="1"/>
          <p:nvPr/>
        </p:nvSpPr>
        <p:spPr>
          <a:xfrm>
            <a:off x="510986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8AE4B6-07A8-7E0C-F2CE-8F06C7F4A80B}"/>
              </a:ext>
            </a:extLst>
          </p:cNvPr>
          <p:cNvSpPr txBox="1"/>
          <p:nvPr/>
        </p:nvSpPr>
        <p:spPr>
          <a:xfrm>
            <a:off x="511117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5E725-55C5-7776-67F8-2083E8288200}"/>
              </a:ext>
            </a:extLst>
          </p:cNvPr>
          <p:cNvSpPr txBox="1"/>
          <p:nvPr/>
        </p:nvSpPr>
        <p:spPr>
          <a:xfrm>
            <a:off x="510986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74318-DAAF-2C9A-D17F-F97DAAAA2B32}"/>
              </a:ext>
            </a:extLst>
          </p:cNvPr>
          <p:cNvSpPr txBox="1"/>
          <p:nvPr/>
        </p:nvSpPr>
        <p:spPr>
          <a:xfrm>
            <a:off x="7339298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2D6FB1-8D99-A2E1-555A-DC21AC6D7C1E}"/>
              </a:ext>
            </a:extLst>
          </p:cNvPr>
          <p:cNvSpPr txBox="1"/>
          <p:nvPr/>
        </p:nvSpPr>
        <p:spPr>
          <a:xfrm>
            <a:off x="7340613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A79E1-0114-5C6F-8F52-50DD4EFE2EB1}"/>
              </a:ext>
            </a:extLst>
          </p:cNvPr>
          <p:cNvSpPr txBox="1"/>
          <p:nvPr/>
        </p:nvSpPr>
        <p:spPr>
          <a:xfrm>
            <a:off x="7339296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CC88E-6225-6165-3F03-200B28E94F6C}"/>
              </a:ext>
            </a:extLst>
          </p:cNvPr>
          <p:cNvSpPr txBox="1"/>
          <p:nvPr/>
        </p:nvSpPr>
        <p:spPr>
          <a:xfrm>
            <a:off x="9517990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FEC0B-DF5F-3C05-9D4B-85BE073D9040}"/>
              </a:ext>
            </a:extLst>
          </p:cNvPr>
          <p:cNvSpPr txBox="1"/>
          <p:nvPr/>
        </p:nvSpPr>
        <p:spPr>
          <a:xfrm>
            <a:off x="9519305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30B161-F54B-7C48-011A-7BDD4567F1D0}"/>
              </a:ext>
            </a:extLst>
          </p:cNvPr>
          <p:cNvSpPr txBox="1"/>
          <p:nvPr/>
        </p:nvSpPr>
        <p:spPr>
          <a:xfrm>
            <a:off x="9517988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</p:spTree>
    <p:extLst>
      <p:ext uri="{BB962C8B-B14F-4D97-AF65-F5344CB8AC3E}">
        <p14:creationId xmlns:p14="http://schemas.microsoft.com/office/powerpoint/2010/main" val="190838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252018-B463-2DF4-3986-C458A31A1C1F}"/>
              </a:ext>
            </a:extLst>
          </p:cNvPr>
          <p:cNvSpPr/>
          <p:nvPr/>
        </p:nvSpPr>
        <p:spPr>
          <a:xfrm>
            <a:off x="4529207" y="2176593"/>
            <a:ext cx="3133585" cy="3377995"/>
          </a:xfrm>
          <a:prstGeom prst="roundRect">
            <a:avLst>
              <a:gd name="adj" fmla="val 129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AB536F5-C396-D34E-88DD-0024A914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-4438081"/>
            <a:ext cx="1275644" cy="125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71E39-ECF2-6940-7690-9B63D542D5BE}"/>
              </a:ext>
            </a:extLst>
          </p:cNvPr>
          <p:cNvSpPr txBox="1"/>
          <p:nvPr/>
        </p:nvSpPr>
        <p:spPr>
          <a:xfrm>
            <a:off x="5480952" y="-440703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</p:spTree>
    <p:extLst>
      <p:ext uri="{BB962C8B-B14F-4D97-AF65-F5344CB8AC3E}">
        <p14:creationId xmlns:p14="http://schemas.microsoft.com/office/powerpoint/2010/main" val="23605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2B87F-3AEC-34C0-902F-51436480A3B8}"/>
              </a:ext>
            </a:extLst>
          </p:cNvPr>
          <p:cNvSpPr/>
          <p:nvPr/>
        </p:nvSpPr>
        <p:spPr>
          <a:xfrm>
            <a:off x="8196759" y="2176593"/>
            <a:ext cx="3133585" cy="1252407"/>
          </a:xfrm>
          <a:prstGeom prst="roundRect">
            <a:avLst>
              <a:gd name="adj" fmla="val 2255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AB536F5-C396-D34E-88DD-0024A914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-4438081"/>
            <a:ext cx="1275644" cy="125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71E39-ECF2-6940-7690-9B63D542D5BE}"/>
              </a:ext>
            </a:extLst>
          </p:cNvPr>
          <p:cNvSpPr txBox="1"/>
          <p:nvPr/>
        </p:nvSpPr>
        <p:spPr>
          <a:xfrm>
            <a:off x="5480952" y="-440703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F58A20-314C-797D-3A2F-564A16CA5312}"/>
              </a:ext>
            </a:extLst>
          </p:cNvPr>
          <p:cNvSpPr/>
          <p:nvPr/>
        </p:nvSpPr>
        <p:spPr>
          <a:xfrm>
            <a:off x="11937493" y="2235913"/>
            <a:ext cx="3133585" cy="71856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935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8397EA-6DB6-80F1-CA90-9BC1ECB95804}"/>
              </a:ext>
            </a:extLst>
          </p:cNvPr>
          <p:cNvSpPr/>
          <p:nvPr/>
        </p:nvSpPr>
        <p:spPr>
          <a:xfrm>
            <a:off x="8185741" y="2235852"/>
            <a:ext cx="3133585" cy="718567"/>
          </a:xfrm>
          <a:prstGeom prst="roundRect">
            <a:avLst>
              <a:gd name="adj" fmla="val 2255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AB536F5-C396-D34E-88DD-0024A914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-4438081"/>
            <a:ext cx="1275644" cy="125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71E39-ECF2-6940-7690-9B63D542D5BE}"/>
              </a:ext>
            </a:extLst>
          </p:cNvPr>
          <p:cNvSpPr txBox="1"/>
          <p:nvPr/>
        </p:nvSpPr>
        <p:spPr>
          <a:xfrm>
            <a:off x="5480952" y="-440703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-2805897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861655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4539157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Indicators (KPIs)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83A9B5-4745-5FB9-3A0B-068A58363C06}"/>
              </a:ext>
            </a:extLst>
          </p:cNvPr>
          <p:cNvSpPr/>
          <p:nvPr/>
        </p:nvSpPr>
        <p:spPr>
          <a:xfrm>
            <a:off x="8203697" y="2235913"/>
            <a:ext cx="3133585" cy="71856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9842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714F7F-6F93-9163-7D93-14EF08B4E642}"/>
              </a:ext>
            </a:extLst>
          </p:cNvPr>
          <p:cNvSpPr/>
          <p:nvPr/>
        </p:nvSpPr>
        <p:spPr>
          <a:xfrm>
            <a:off x="580023" y="2176593"/>
            <a:ext cx="11181671" cy="3024057"/>
          </a:xfrm>
          <a:prstGeom prst="roundRect">
            <a:avLst>
              <a:gd name="adj" fmla="val 9869"/>
            </a:avLst>
          </a:prstGeom>
          <a:solidFill>
            <a:srgbClr val="1BD760">
              <a:alpha val="168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8AB536F5-C396-D34E-88DD-0024A914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59"/>
          <a:stretch/>
        </p:blipFill>
        <p:spPr>
          <a:xfrm>
            <a:off x="3995240" y="-4438081"/>
            <a:ext cx="1275644" cy="1253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71E39-ECF2-6940-7690-9B63D542D5BE}"/>
              </a:ext>
            </a:extLst>
          </p:cNvPr>
          <p:cNvSpPr txBox="1"/>
          <p:nvPr/>
        </p:nvSpPr>
        <p:spPr>
          <a:xfrm>
            <a:off x="5480952" y="-4407037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Hello!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500A3-F6C9-A4DF-2BD6-665723797AFA}"/>
              </a:ext>
            </a:extLst>
          </p:cNvPr>
          <p:cNvSpPr/>
          <p:nvPr/>
        </p:nvSpPr>
        <p:spPr>
          <a:xfrm>
            <a:off x="580023" y="2255427"/>
            <a:ext cx="2736398" cy="2187326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00" b="1" dirty="0">
              <a:solidFill>
                <a:srgbClr val="1BD760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57D9F9-865E-2D06-FA38-A29B6D6B9C4F}"/>
              </a:ext>
            </a:extLst>
          </p:cNvPr>
          <p:cNvSpPr/>
          <p:nvPr/>
        </p:nvSpPr>
        <p:spPr>
          <a:xfrm>
            <a:off x="3363608" y="2269763"/>
            <a:ext cx="2736400" cy="293088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6055BB-4D61-995B-689B-623535591EFC}"/>
              </a:ext>
            </a:extLst>
          </p:cNvPr>
          <p:cNvSpPr/>
          <p:nvPr/>
        </p:nvSpPr>
        <p:spPr>
          <a:xfrm>
            <a:off x="6128144" y="2269763"/>
            <a:ext cx="2736400" cy="1093663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Key Performance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Indicators (KPIs)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A9360E-0097-51E7-F4CB-4E8638C840FE}"/>
              </a:ext>
            </a:extLst>
          </p:cNvPr>
          <p:cNvSpPr/>
          <p:nvPr/>
        </p:nvSpPr>
        <p:spPr>
          <a:xfrm>
            <a:off x="8875576" y="2328535"/>
            <a:ext cx="2736400" cy="627488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9407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10504895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-6774540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-3075717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Subscription plans </a:t>
            </a:r>
            <a:r>
              <a:rPr lang="en-US" sz="1600" dirty="0">
                <a:solidFill>
                  <a:schemeClr val="bg1"/>
                </a:solidFill>
              </a:rPr>
              <a:t>for Individuals, Students, and Families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760657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are paying subscribers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EED797-2AE9-DDB4-4097-D906BD7AF256}"/>
              </a:ext>
            </a:extLst>
          </p:cNvPr>
          <p:cNvSpPr/>
          <p:nvPr/>
        </p:nvSpPr>
        <p:spPr>
          <a:xfrm>
            <a:off x="4459480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4565499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057146-56C9-9503-567B-6D6B5011CF73}"/>
              </a:ext>
            </a:extLst>
          </p:cNvPr>
          <p:cNvSpPr/>
          <p:nvPr/>
        </p:nvSpPr>
        <p:spPr>
          <a:xfrm>
            <a:off x="8264322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8370341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14063264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ADEAC89-0A8F-5F05-62FF-46289169E6E2}"/>
              </a:ext>
            </a:extLst>
          </p:cNvPr>
          <p:cNvSpPr/>
          <p:nvPr/>
        </p:nvSpPr>
        <p:spPr>
          <a:xfrm>
            <a:off x="4463853" y="3943735"/>
            <a:ext cx="3133585" cy="4337638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38201" y="2679783"/>
            <a:ext cx="5842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6685" y="2688103"/>
            <a:ext cx="5842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7291" y="2689696"/>
            <a:ext cx="5842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4EDC2-CE3A-FFBB-8B8B-98F68734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1061" y="2689696"/>
            <a:ext cx="5842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E6DA2-C8D3-8971-1047-F34AE63A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7" y="2681375"/>
            <a:ext cx="5842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BECCA-4120-2242-F513-6CAD608E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791884" y="2671462"/>
            <a:ext cx="5842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E9A4B-3E62-B693-DDA1-F936F21BFD2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523273" y="2683464"/>
            <a:ext cx="584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51636C5-63F0-090C-BCD8-BA3C52A377E7}"/>
              </a:ext>
            </a:extLst>
          </p:cNvPr>
          <p:cNvSpPr/>
          <p:nvPr/>
        </p:nvSpPr>
        <p:spPr>
          <a:xfrm>
            <a:off x="861655" y="2176593"/>
            <a:ext cx="3007980" cy="2315894"/>
          </a:xfrm>
          <a:prstGeom prst="roundRect">
            <a:avLst>
              <a:gd name="adj" fmla="val 1848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800963-D4FC-7A7F-26F7-CFF0A9937FB4}"/>
              </a:ext>
            </a:extLst>
          </p:cNvPr>
          <p:cNvSpPr/>
          <p:nvPr/>
        </p:nvSpPr>
        <p:spPr>
          <a:xfrm>
            <a:off x="1014055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Freemium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business model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07857F6-7FE4-5E34-47B3-F3C7971616D7}"/>
              </a:ext>
            </a:extLst>
          </p:cNvPr>
          <p:cNvSpPr/>
          <p:nvPr/>
        </p:nvSpPr>
        <p:spPr>
          <a:xfrm>
            <a:off x="4466405" y="2184914"/>
            <a:ext cx="3133585" cy="2488171"/>
          </a:xfrm>
          <a:prstGeom prst="roundRect">
            <a:avLst>
              <a:gd name="adj" fmla="val 182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4572424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provided in the free tier, supported by advertisements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9F9D353-1A27-1301-B078-F9C53EFF6913}"/>
              </a:ext>
            </a:extLst>
          </p:cNvPr>
          <p:cNvSpPr/>
          <p:nvPr/>
        </p:nvSpPr>
        <p:spPr>
          <a:xfrm>
            <a:off x="8196760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830277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B83733-F919-F5E0-CB7D-5197F9FE2027}"/>
              </a:ext>
            </a:extLst>
          </p:cNvPr>
          <p:cNvSpPr/>
          <p:nvPr/>
        </p:nvSpPr>
        <p:spPr>
          <a:xfrm>
            <a:off x="11927115" y="2176593"/>
            <a:ext cx="3133585" cy="2496492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12001602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495C725-FD82-B21D-DB18-A9F3F6C83D26}"/>
              </a:ext>
            </a:extLst>
          </p:cNvPr>
          <p:cNvSpPr/>
          <p:nvPr/>
        </p:nvSpPr>
        <p:spPr>
          <a:xfrm>
            <a:off x="15731957" y="2176592"/>
            <a:ext cx="3133585" cy="2837367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15837976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EED797-2AE9-DDB4-4097-D906BD7AF256}"/>
              </a:ext>
            </a:extLst>
          </p:cNvPr>
          <p:cNvSpPr/>
          <p:nvPr/>
        </p:nvSpPr>
        <p:spPr>
          <a:xfrm>
            <a:off x="19536799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964281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057146-56C9-9503-567B-6D6B5011CF73}"/>
              </a:ext>
            </a:extLst>
          </p:cNvPr>
          <p:cNvSpPr/>
          <p:nvPr/>
        </p:nvSpPr>
        <p:spPr>
          <a:xfrm>
            <a:off x="23341641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23447660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7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FF5E90-727B-4971-51D9-E556E3460828}"/>
              </a:ext>
            </a:extLst>
          </p:cNvPr>
          <p:cNvSpPr/>
          <p:nvPr/>
        </p:nvSpPr>
        <p:spPr>
          <a:xfrm>
            <a:off x="947957" y="1934165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172AD1-6D5F-7F77-1926-43557F69D24F}"/>
              </a:ext>
            </a:extLst>
          </p:cNvPr>
          <p:cNvSpPr/>
          <p:nvPr/>
        </p:nvSpPr>
        <p:spPr>
          <a:xfrm>
            <a:off x="888344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2ADCF-4F0A-A9A3-D443-7CA72AA6A1BE}"/>
              </a:ext>
            </a:extLst>
          </p:cNvPr>
          <p:cNvSpPr txBox="1"/>
          <p:nvPr/>
        </p:nvSpPr>
        <p:spPr>
          <a:xfrm>
            <a:off x="675046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768B14-B1AD-27EA-0F7F-409544E0896F}"/>
              </a:ext>
            </a:extLst>
          </p:cNvPr>
          <p:cNvSpPr txBox="1"/>
          <p:nvPr/>
        </p:nvSpPr>
        <p:spPr>
          <a:xfrm>
            <a:off x="676361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2D1F5B-5F75-BA02-89BF-EB5FDA15C706}"/>
              </a:ext>
            </a:extLst>
          </p:cNvPr>
          <p:cNvSpPr/>
          <p:nvPr/>
        </p:nvSpPr>
        <p:spPr>
          <a:xfrm>
            <a:off x="3152021" y="1934165"/>
            <a:ext cx="1516692" cy="15166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3BEB97-2B33-AC72-4046-56AB1B02D5A6}"/>
              </a:ext>
            </a:extLst>
          </p:cNvPr>
          <p:cNvSpPr/>
          <p:nvPr/>
        </p:nvSpPr>
        <p:spPr>
          <a:xfrm>
            <a:off x="3092408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1AED07-BFFC-5FE1-F9AD-9F5E72B266F1}"/>
              </a:ext>
            </a:extLst>
          </p:cNvPr>
          <p:cNvSpPr/>
          <p:nvPr/>
        </p:nvSpPr>
        <p:spPr>
          <a:xfrm>
            <a:off x="5356085" y="1934165"/>
            <a:ext cx="1516692" cy="151669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6414D4-2F91-BF28-8298-F740A4118E9D}"/>
              </a:ext>
            </a:extLst>
          </p:cNvPr>
          <p:cNvSpPr/>
          <p:nvPr/>
        </p:nvSpPr>
        <p:spPr>
          <a:xfrm>
            <a:off x="5296472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B80C46-87AC-458A-E33D-76DB8AB13EE8}"/>
              </a:ext>
            </a:extLst>
          </p:cNvPr>
          <p:cNvSpPr/>
          <p:nvPr/>
        </p:nvSpPr>
        <p:spPr>
          <a:xfrm>
            <a:off x="7560149" y="1934165"/>
            <a:ext cx="1516692" cy="151669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D9600F1-CB95-3897-3719-F2BA894AB680}"/>
              </a:ext>
            </a:extLst>
          </p:cNvPr>
          <p:cNvSpPr/>
          <p:nvPr/>
        </p:nvSpPr>
        <p:spPr>
          <a:xfrm>
            <a:off x="7500536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F17476-8006-5309-8D83-3DAD8FC47C1C}"/>
              </a:ext>
            </a:extLst>
          </p:cNvPr>
          <p:cNvSpPr txBox="1"/>
          <p:nvPr/>
        </p:nvSpPr>
        <p:spPr>
          <a:xfrm>
            <a:off x="675044" y="4970838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A91F77A-A4EF-7111-2CE0-E4F8537CF610}"/>
              </a:ext>
            </a:extLst>
          </p:cNvPr>
          <p:cNvSpPr/>
          <p:nvPr/>
        </p:nvSpPr>
        <p:spPr>
          <a:xfrm>
            <a:off x="9764213" y="1934165"/>
            <a:ext cx="1516692" cy="151669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9BA655-FC8A-6396-7D09-77E41B5E5574}"/>
              </a:ext>
            </a:extLst>
          </p:cNvPr>
          <p:cNvSpPr/>
          <p:nvPr/>
        </p:nvSpPr>
        <p:spPr>
          <a:xfrm>
            <a:off x="9704600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C8A1C3-5459-4C89-93D5-20F5FB37B55F}"/>
              </a:ext>
            </a:extLst>
          </p:cNvPr>
          <p:cNvSpPr txBox="1"/>
          <p:nvPr/>
        </p:nvSpPr>
        <p:spPr>
          <a:xfrm>
            <a:off x="2904482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5DD5AC-4945-43B1-D285-A601D84541B1}"/>
              </a:ext>
            </a:extLst>
          </p:cNvPr>
          <p:cNvSpPr txBox="1"/>
          <p:nvPr/>
        </p:nvSpPr>
        <p:spPr>
          <a:xfrm>
            <a:off x="2905797" y="4227521"/>
            <a:ext cx="2030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Technology, Entrepreneurship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7B6C7-6E12-CA19-A03F-C66666D8EEF3}"/>
              </a:ext>
            </a:extLst>
          </p:cNvPr>
          <p:cNvSpPr txBox="1"/>
          <p:nvPr/>
        </p:nvSpPr>
        <p:spPr>
          <a:xfrm>
            <a:off x="2904480" y="4970838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Entrepreneurship, SMEs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C8B57-2270-1433-2A70-6B4DA100396A}"/>
              </a:ext>
            </a:extLst>
          </p:cNvPr>
          <p:cNvSpPr txBox="1"/>
          <p:nvPr/>
        </p:nvSpPr>
        <p:spPr>
          <a:xfrm>
            <a:off x="5109862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4A4723-68D4-4CCD-0D57-7B21E2B1BFB2}"/>
              </a:ext>
            </a:extLst>
          </p:cNvPr>
          <p:cNvSpPr txBox="1"/>
          <p:nvPr/>
        </p:nvSpPr>
        <p:spPr>
          <a:xfrm>
            <a:off x="5111177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714153-8556-15F3-1FC3-8B0B026E9174}"/>
              </a:ext>
            </a:extLst>
          </p:cNvPr>
          <p:cNvSpPr txBox="1"/>
          <p:nvPr/>
        </p:nvSpPr>
        <p:spPr>
          <a:xfrm>
            <a:off x="5109860" y="4970838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Computer Engineering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9E983F-32C4-CC95-DB5B-83324B8BAF30}"/>
              </a:ext>
            </a:extLst>
          </p:cNvPr>
          <p:cNvSpPr txBox="1"/>
          <p:nvPr/>
        </p:nvSpPr>
        <p:spPr>
          <a:xfrm>
            <a:off x="7339298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BB223-283C-39C6-DE0B-6AC5035D1806}"/>
              </a:ext>
            </a:extLst>
          </p:cNvPr>
          <p:cNvSpPr txBox="1"/>
          <p:nvPr/>
        </p:nvSpPr>
        <p:spPr>
          <a:xfrm>
            <a:off x="7340613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1D2A2B-F953-175F-981D-95569013B303}"/>
              </a:ext>
            </a:extLst>
          </p:cNvPr>
          <p:cNvSpPr txBox="1"/>
          <p:nvPr/>
        </p:nvSpPr>
        <p:spPr>
          <a:xfrm>
            <a:off x="7339296" y="4970838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AdTech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477BE6-4073-EECC-DB7A-AB4E62277E51}"/>
              </a:ext>
            </a:extLst>
          </p:cNvPr>
          <p:cNvSpPr txBox="1"/>
          <p:nvPr/>
        </p:nvSpPr>
        <p:spPr>
          <a:xfrm>
            <a:off x="9517990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39B293-F581-3618-9223-DB1704D3BA19}"/>
              </a:ext>
            </a:extLst>
          </p:cNvPr>
          <p:cNvSpPr txBox="1"/>
          <p:nvPr/>
        </p:nvSpPr>
        <p:spPr>
          <a:xfrm>
            <a:off x="9519305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E2A290-F1F2-834D-F227-C87A32D451B4}"/>
              </a:ext>
            </a:extLst>
          </p:cNvPr>
          <p:cNvSpPr txBox="1"/>
          <p:nvPr/>
        </p:nvSpPr>
        <p:spPr>
          <a:xfrm>
            <a:off x="9517988" y="4970838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Cloud Solution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BE307-1B8A-932F-B7A1-7050E12F7E39}"/>
              </a:ext>
            </a:extLst>
          </p:cNvPr>
          <p:cNvSpPr txBox="1"/>
          <p:nvPr/>
        </p:nvSpPr>
        <p:spPr>
          <a:xfrm>
            <a:off x="861655" y="7842445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D579F5-426F-2C84-E788-18CA5E334ABF}"/>
              </a:ext>
            </a:extLst>
          </p:cNvPr>
          <p:cNvSpPr/>
          <p:nvPr/>
        </p:nvSpPr>
        <p:spPr>
          <a:xfrm>
            <a:off x="861655" y="9344751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0CF3CF-5C38-21F8-B544-46128FD26070}"/>
              </a:ext>
            </a:extLst>
          </p:cNvPr>
          <p:cNvSpPr/>
          <p:nvPr/>
        </p:nvSpPr>
        <p:spPr>
          <a:xfrm>
            <a:off x="4529207" y="9361168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176113-D6F2-C7EE-2638-63021C6481BC}"/>
              </a:ext>
            </a:extLst>
          </p:cNvPr>
          <p:cNvSpPr/>
          <p:nvPr/>
        </p:nvSpPr>
        <p:spPr>
          <a:xfrm>
            <a:off x="8196760" y="9361168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pic>
        <p:nvPicPr>
          <p:cNvPr id="8" name="Picture 7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036C2589-63AB-F899-D162-1F8F4EEC61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459"/>
          <a:stretch/>
        </p:blipFill>
        <p:spPr>
          <a:xfrm>
            <a:off x="3995240" y="-4928369"/>
            <a:ext cx="1275644" cy="125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375D8-C09D-1BBD-EACB-D64BE22E460B}"/>
              </a:ext>
            </a:extLst>
          </p:cNvPr>
          <p:cNvSpPr txBox="1"/>
          <p:nvPr/>
        </p:nvSpPr>
        <p:spPr>
          <a:xfrm>
            <a:off x="5495942" y="-4928369"/>
            <a:ext cx="4502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Hey there!</a:t>
            </a:r>
          </a:p>
        </p:txBody>
      </p:sp>
      <p:pic>
        <p:nvPicPr>
          <p:cNvPr id="10" name="Picture 9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D90D2437-0ADD-BE99-8F61-C4973FFE81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58" t="18772" r="17968" b="17197"/>
          <a:stretch/>
        </p:blipFill>
        <p:spPr>
          <a:xfrm>
            <a:off x="-134911" y="-6154362"/>
            <a:ext cx="5803973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26691-2265-A85F-4133-3E087542382F}"/>
              </a:ext>
            </a:extLst>
          </p:cNvPr>
          <p:cNvSpPr txBox="1"/>
          <p:nvPr/>
        </p:nvSpPr>
        <p:spPr>
          <a:xfrm>
            <a:off x="861655" y="-6287676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4" name="Picture 3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4E0DA0B8-1C68-8F72-0179-D4BEDC2B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7" y="-4577894"/>
            <a:ext cx="3718932" cy="3718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6434D-1008-395A-9034-5ED36EFABAB5}"/>
              </a:ext>
            </a:extLst>
          </p:cNvPr>
          <p:cNvSpPr txBox="1"/>
          <p:nvPr/>
        </p:nvSpPr>
        <p:spPr>
          <a:xfrm>
            <a:off x="4349401" y="-5248119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AB12D-9ECE-0B38-7E7F-A35B69472A1E}"/>
              </a:ext>
            </a:extLst>
          </p:cNvPr>
          <p:cNvSpPr txBox="1"/>
          <p:nvPr/>
        </p:nvSpPr>
        <p:spPr>
          <a:xfrm>
            <a:off x="8052956" y="-2366785"/>
            <a:ext cx="19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U.S. music revenues (2019)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6AA17-1D4A-6CDF-B0DE-61A8EAF15EAC}"/>
              </a:ext>
            </a:extLst>
          </p:cNvPr>
          <p:cNvSpPr txBox="1"/>
          <p:nvPr/>
        </p:nvSpPr>
        <p:spPr>
          <a:xfrm>
            <a:off x="8046601" y="-3652998"/>
            <a:ext cx="228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Streaming services account for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DE2584-F60C-BCFF-6C80-01B132BFDEAF}"/>
              </a:ext>
            </a:extLst>
          </p:cNvPr>
          <p:cNvSpPr/>
          <p:nvPr/>
        </p:nvSpPr>
        <p:spPr>
          <a:xfrm>
            <a:off x="8155697" y="-2929483"/>
            <a:ext cx="1032655" cy="454229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36A4-1AC1-510A-19ED-A1164A8EC035}"/>
              </a:ext>
            </a:extLst>
          </p:cNvPr>
          <p:cNvSpPr txBox="1"/>
          <p:nvPr/>
        </p:nvSpPr>
        <p:spPr>
          <a:xfrm>
            <a:off x="8149343" y="-293691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79.5%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9005A5-FCA7-D518-E871-23D513F2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5637" y="-4582385"/>
            <a:ext cx="3718932" cy="37189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F64BFE8-523E-363B-DD8D-F9FE34D57D10}"/>
              </a:ext>
            </a:extLst>
          </p:cNvPr>
          <p:cNvGrpSpPr/>
          <p:nvPr/>
        </p:nvGrpSpPr>
        <p:grpSpPr>
          <a:xfrm>
            <a:off x="861655" y="2670582"/>
            <a:ext cx="10657476" cy="2492620"/>
            <a:chOff x="-6025360" y="2859648"/>
            <a:chExt cx="14441161" cy="337756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974FB05-FDAE-1C8A-4CC6-6860C3B83F65}"/>
                </a:ext>
              </a:extLst>
            </p:cNvPr>
            <p:cNvSpPr/>
            <p:nvPr/>
          </p:nvSpPr>
          <p:spPr>
            <a:xfrm>
              <a:off x="4077345" y="3487579"/>
              <a:ext cx="4338456" cy="274963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rgbClr val="1BC457"/>
                  </a:solidFill>
                </a:rPr>
                <a:t>Product Differentiation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Personalization</a:t>
              </a:r>
              <a:r>
                <a:rPr lang="en-US" sz="1400" dirty="0">
                  <a:solidFill>
                    <a:schemeClr val="bg1"/>
                  </a:solidFill>
                </a:rPr>
                <a:t>: Highly personalized listening experience</a:t>
              </a:r>
            </a:p>
            <a:p>
              <a:endParaRPr lang="en-US" sz="1100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Exclusive Content</a:t>
              </a:r>
              <a:r>
                <a:rPr lang="en-US" sz="1400" dirty="0">
                  <a:solidFill>
                    <a:schemeClr val="bg1"/>
                  </a:solidFill>
                </a:rPr>
                <a:t>: The Joe Rogan Experience &amp; Taylor swift </a:t>
              </a:r>
            </a:p>
            <a:p>
              <a:endParaRPr lang="en-US" sz="1100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Power tools for the Artists Platform</a:t>
              </a:r>
              <a:r>
                <a:rPr lang="en-US" sz="1400" dirty="0">
                  <a:solidFill>
                    <a:schemeClr val="bg1"/>
                  </a:solidFill>
                </a:rPr>
                <a:t>: Campaign Kit, Marquee, Discovery Mode, and Showcase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F9250B6-3069-9E53-CE86-1CDF6D14D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142080" y="2903379"/>
              <a:ext cx="584201" cy="5842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EF534BE-10E6-2E9C-F566-327487CDEF35}"/>
                </a:ext>
              </a:extLst>
            </p:cNvPr>
            <p:cNvSpPr/>
            <p:nvPr/>
          </p:nvSpPr>
          <p:spPr>
            <a:xfrm>
              <a:off x="512579" y="3490486"/>
              <a:ext cx="3346905" cy="208878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rgbClr val="1BC457"/>
                  </a:solidFill>
                </a:rPr>
                <a:t>Artist Relationships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Hosts over 11 million artists with tools for profile management, audience insights, and content promotion. With competitive payouts ($0.003–$0.005 per stream) 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A4EF9B-7B7B-4B97-1ACE-B03E319A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9722" y="2879060"/>
              <a:ext cx="584201" cy="5842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CF10E60-27E9-1289-3F34-8BEC0F9D86CA}"/>
                </a:ext>
              </a:extLst>
            </p:cNvPr>
            <p:cNvSpPr/>
            <p:nvPr/>
          </p:nvSpPr>
          <p:spPr>
            <a:xfrm>
              <a:off x="-6025360" y="3477313"/>
              <a:ext cx="2859301" cy="2315893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rgbClr val="1BC457"/>
                  </a:solidFill>
                </a:rPr>
                <a:t>Brand Loyalty and Trust</a:t>
              </a:r>
              <a:endParaRPr lang="en-US" sz="1000" b="1" dirty="0">
                <a:solidFill>
                  <a:srgbClr val="1BC457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Features like Spotify Wrapped, Hi-Fi Music foster user loyalty and trust, driving a CAGR of 27.89% in the user base from 2015 to 2023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FE4133-D95C-E9A5-5099-E878238E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5921983" y="2859648"/>
              <a:ext cx="584200" cy="58420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9E4B4C0-A39C-6F27-74C1-3670754808D4}"/>
                </a:ext>
              </a:extLst>
            </p:cNvPr>
            <p:cNvSpPr/>
            <p:nvPr/>
          </p:nvSpPr>
          <p:spPr>
            <a:xfrm>
              <a:off x="-3097620" y="3477313"/>
              <a:ext cx="3346904" cy="234648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rgbClr val="1BC457"/>
                  </a:solidFill>
                </a:rPr>
                <a:t>Data-driven Personalization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Proprietary AI and data analytics curate highly personalized content (e.g., Discover Weekly and Release Radar), boosting engagement and retention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BF3047-B4B6-17DA-5C8E-EA74B6A7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-3001791" y="2879605"/>
              <a:ext cx="584201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48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BE3EF-AF4E-02F4-3DBD-E88653FE7E53}"/>
              </a:ext>
            </a:extLst>
          </p:cNvPr>
          <p:cNvSpPr/>
          <p:nvPr/>
        </p:nvSpPr>
        <p:spPr>
          <a:xfrm>
            <a:off x="8908327" y="2027939"/>
            <a:ext cx="2380078" cy="3933246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2264304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134490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49127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BE3EF-AF4E-02F4-3DBD-E88653FE7E53}"/>
              </a:ext>
            </a:extLst>
          </p:cNvPr>
          <p:cNvSpPr/>
          <p:nvPr/>
        </p:nvSpPr>
        <p:spPr>
          <a:xfrm>
            <a:off x="8908327" y="2819742"/>
            <a:ext cx="2380078" cy="3464170"/>
          </a:xfrm>
          <a:prstGeom prst="roundRect">
            <a:avLst>
              <a:gd name="adj" fmla="val 15810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1638143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"/>
              </a:rPr>
              <a:t>640m </a:t>
            </a:r>
            <a:r>
              <a:rPr lang="en-US" sz="2000" b="1" dirty="0">
                <a:latin typeface=""/>
              </a:rPr>
              <a:t>monthly active users</a:t>
            </a:r>
          </a:p>
          <a:p>
            <a:endParaRPr lang="en-US" b="1" dirty="0">
              <a:latin typeface=""/>
            </a:endParaRPr>
          </a:p>
          <a:p>
            <a:r>
              <a:rPr lang="en-US" sz="3200" b="1" dirty="0">
                <a:latin typeface=""/>
              </a:rPr>
              <a:t>180+ </a:t>
            </a:r>
            <a:r>
              <a:rPr lang="en-US" sz="2000" b="1" dirty="0">
                <a:latin typeface=""/>
              </a:rPr>
              <a:t>markets worldwide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100m+</a:t>
            </a:r>
          </a:p>
          <a:p>
            <a:r>
              <a:rPr lang="en-US" sz="2000" b="1" dirty="0">
                <a:latin typeface=""/>
              </a:rPr>
              <a:t>tracks </a:t>
            </a:r>
          </a:p>
          <a:p>
            <a:endParaRPr lang="en-US" sz="1000" b="1" dirty="0">
              <a:latin typeface=""/>
            </a:endParaRPr>
          </a:p>
          <a:p>
            <a:r>
              <a:rPr lang="en-US" sz="3200" b="1" dirty="0">
                <a:latin typeface=""/>
              </a:rPr>
              <a:t>6m+</a:t>
            </a:r>
          </a:p>
          <a:p>
            <a:r>
              <a:rPr lang="en-US" sz="2000" b="1" dirty="0"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718746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7844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FF5E90-727B-4971-51D9-E556E3460828}"/>
              </a:ext>
            </a:extLst>
          </p:cNvPr>
          <p:cNvSpPr/>
          <p:nvPr/>
        </p:nvSpPr>
        <p:spPr>
          <a:xfrm>
            <a:off x="947957" y="1934165"/>
            <a:ext cx="1516692" cy="1516692"/>
          </a:xfrm>
          <a:prstGeom prst="ellipse">
            <a:avLst/>
          </a:prstGeom>
          <a:blipFill>
            <a:blip r:embed="rId2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172AD1-6D5F-7F77-1926-43557F69D24F}"/>
              </a:ext>
            </a:extLst>
          </p:cNvPr>
          <p:cNvSpPr/>
          <p:nvPr/>
        </p:nvSpPr>
        <p:spPr>
          <a:xfrm>
            <a:off x="888344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2ADCF-4F0A-A9A3-D443-7CA72AA6A1BE}"/>
              </a:ext>
            </a:extLst>
          </p:cNvPr>
          <p:cNvSpPr txBox="1"/>
          <p:nvPr/>
        </p:nvSpPr>
        <p:spPr>
          <a:xfrm>
            <a:off x="675046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768B14-B1AD-27EA-0F7F-409544E0896F}"/>
              </a:ext>
            </a:extLst>
          </p:cNvPr>
          <p:cNvSpPr txBox="1"/>
          <p:nvPr/>
        </p:nvSpPr>
        <p:spPr>
          <a:xfrm>
            <a:off x="676361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2D1F5B-5F75-BA02-89BF-EB5FDA15C706}"/>
              </a:ext>
            </a:extLst>
          </p:cNvPr>
          <p:cNvSpPr/>
          <p:nvPr/>
        </p:nvSpPr>
        <p:spPr>
          <a:xfrm>
            <a:off x="3152021" y="1934165"/>
            <a:ext cx="1516692" cy="1516692"/>
          </a:xfrm>
          <a:prstGeom prst="ellipse">
            <a:avLst/>
          </a:prstGeom>
          <a:blipFill>
            <a:blip r:embed="rId3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3BEB97-2B33-AC72-4046-56AB1B02D5A6}"/>
              </a:ext>
            </a:extLst>
          </p:cNvPr>
          <p:cNvSpPr/>
          <p:nvPr/>
        </p:nvSpPr>
        <p:spPr>
          <a:xfrm>
            <a:off x="3092408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1AED07-BFFC-5FE1-F9AD-9F5E72B266F1}"/>
              </a:ext>
            </a:extLst>
          </p:cNvPr>
          <p:cNvSpPr/>
          <p:nvPr/>
        </p:nvSpPr>
        <p:spPr>
          <a:xfrm>
            <a:off x="5356085" y="1934165"/>
            <a:ext cx="1516692" cy="1516692"/>
          </a:xfrm>
          <a:prstGeom prst="ellipse">
            <a:avLst/>
          </a:prstGeom>
          <a:blipFill>
            <a:blip r:embed="rId4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6414D4-2F91-BF28-8298-F740A4118E9D}"/>
              </a:ext>
            </a:extLst>
          </p:cNvPr>
          <p:cNvSpPr/>
          <p:nvPr/>
        </p:nvSpPr>
        <p:spPr>
          <a:xfrm>
            <a:off x="5296472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B80C46-87AC-458A-E33D-76DB8AB13EE8}"/>
              </a:ext>
            </a:extLst>
          </p:cNvPr>
          <p:cNvSpPr/>
          <p:nvPr/>
        </p:nvSpPr>
        <p:spPr>
          <a:xfrm>
            <a:off x="7560149" y="1934165"/>
            <a:ext cx="1516692" cy="1516692"/>
          </a:xfrm>
          <a:prstGeom prst="ellipse">
            <a:avLst/>
          </a:prstGeom>
          <a:blipFill>
            <a:blip r:embed="rId5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D9600F1-CB95-3897-3719-F2BA894AB680}"/>
              </a:ext>
            </a:extLst>
          </p:cNvPr>
          <p:cNvSpPr/>
          <p:nvPr/>
        </p:nvSpPr>
        <p:spPr>
          <a:xfrm>
            <a:off x="7500536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F17476-8006-5309-8D83-3DAD8FC47C1C}"/>
              </a:ext>
            </a:extLst>
          </p:cNvPr>
          <p:cNvSpPr txBox="1"/>
          <p:nvPr/>
        </p:nvSpPr>
        <p:spPr>
          <a:xfrm>
            <a:off x="675044" y="4970838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A91F77A-A4EF-7111-2CE0-E4F8537CF610}"/>
              </a:ext>
            </a:extLst>
          </p:cNvPr>
          <p:cNvSpPr/>
          <p:nvPr/>
        </p:nvSpPr>
        <p:spPr>
          <a:xfrm>
            <a:off x="9764213" y="1934165"/>
            <a:ext cx="1516692" cy="1516692"/>
          </a:xfrm>
          <a:prstGeom prst="ellipse">
            <a:avLst/>
          </a:prstGeom>
          <a:blipFill>
            <a:blip r:embed="rId6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9BA655-FC8A-6396-7D09-77E41B5E5574}"/>
              </a:ext>
            </a:extLst>
          </p:cNvPr>
          <p:cNvSpPr/>
          <p:nvPr/>
        </p:nvSpPr>
        <p:spPr>
          <a:xfrm>
            <a:off x="9704600" y="1874554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C8A1C3-5459-4C89-93D5-20F5FB37B55F}"/>
              </a:ext>
            </a:extLst>
          </p:cNvPr>
          <p:cNvSpPr txBox="1"/>
          <p:nvPr/>
        </p:nvSpPr>
        <p:spPr>
          <a:xfrm>
            <a:off x="2904482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5DD5AC-4945-43B1-D285-A601D84541B1}"/>
              </a:ext>
            </a:extLst>
          </p:cNvPr>
          <p:cNvSpPr txBox="1"/>
          <p:nvPr/>
        </p:nvSpPr>
        <p:spPr>
          <a:xfrm>
            <a:off x="2905797" y="4227521"/>
            <a:ext cx="2030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Technology, Entrepreneurship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7B6C7-6E12-CA19-A03F-C66666D8EEF3}"/>
              </a:ext>
            </a:extLst>
          </p:cNvPr>
          <p:cNvSpPr txBox="1"/>
          <p:nvPr/>
        </p:nvSpPr>
        <p:spPr>
          <a:xfrm>
            <a:off x="2904480" y="4970838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Entrepreneurship, SMEs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C8B57-2270-1433-2A70-6B4DA100396A}"/>
              </a:ext>
            </a:extLst>
          </p:cNvPr>
          <p:cNvSpPr txBox="1"/>
          <p:nvPr/>
        </p:nvSpPr>
        <p:spPr>
          <a:xfrm>
            <a:off x="5109862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4A4723-68D4-4CCD-0D57-7B21E2B1BFB2}"/>
              </a:ext>
            </a:extLst>
          </p:cNvPr>
          <p:cNvSpPr txBox="1"/>
          <p:nvPr/>
        </p:nvSpPr>
        <p:spPr>
          <a:xfrm>
            <a:off x="5111177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714153-8556-15F3-1FC3-8B0B026E9174}"/>
              </a:ext>
            </a:extLst>
          </p:cNvPr>
          <p:cNvSpPr txBox="1"/>
          <p:nvPr/>
        </p:nvSpPr>
        <p:spPr>
          <a:xfrm>
            <a:off x="5109860" y="4970838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Computer Engineering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9E983F-32C4-CC95-DB5B-83324B8BAF30}"/>
              </a:ext>
            </a:extLst>
          </p:cNvPr>
          <p:cNvSpPr txBox="1"/>
          <p:nvPr/>
        </p:nvSpPr>
        <p:spPr>
          <a:xfrm>
            <a:off x="7339298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BB223-283C-39C6-DE0B-6AC5035D1806}"/>
              </a:ext>
            </a:extLst>
          </p:cNvPr>
          <p:cNvSpPr txBox="1"/>
          <p:nvPr/>
        </p:nvSpPr>
        <p:spPr>
          <a:xfrm>
            <a:off x="7340613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1D2A2B-F953-175F-981D-95569013B303}"/>
              </a:ext>
            </a:extLst>
          </p:cNvPr>
          <p:cNvSpPr txBox="1"/>
          <p:nvPr/>
        </p:nvSpPr>
        <p:spPr>
          <a:xfrm>
            <a:off x="7339296" y="4970838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AdTech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477BE6-4073-EECC-DB7A-AB4E62277E51}"/>
              </a:ext>
            </a:extLst>
          </p:cNvPr>
          <p:cNvSpPr txBox="1"/>
          <p:nvPr/>
        </p:nvSpPr>
        <p:spPr>
          <a:xfrm>
            <a:off x="9517990" y="3837869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39B293-F581-3618-9223-DB1704D3BA19}"/>
              </a:ext>
            </a:extLst>
          </p:cNvPr>
          <p:cNvSpPr txBox="1"/>
          <p:nvPr/>
        </p:nvSpPr>
        <p:spPr>
          <a:xfrm>
            <a:off x="9519305" y="4227521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E2A290-F1F2-834D-F227-C87A32D451B4}"/>
              </a:ext>
            </a:extLst>
          </p:cNvPr>
          <p:cNvSpPr txBox="1"/>
          <p:nvPr/>
        </p:nvSpPr>
        <p:spPr>
          <a:xfrm>
            <a:off x="9517988" y="4970838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Cloud Solution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BE307-1B8A-932F-B7A1-7050E12F7E39}"/>
              </a:ext>
            </a:extLst>
          </p:cNvPr>
          <p:cNvSpPr txBox="1"/>
          <p:nvPr/>
        </p:nvSpPr>
        <p:spPr>
          <a:xfrm>
            <a:off x="861655" y="7842445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D579F5-426F-2C84-E788-18CA5E334ABF}"/>
              </a:ext>
            </a:extLst>
          </p:cNvPr>
          <p:cNvSpPr/>
          <p:nvPr/>
        </p:nvSpPr>
        <p:spPr>
          <a:xfrm>
            <a:off x="861655" y="9344751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0CF3CF-5C38-21F8-B544-46128FD26070}"/>
              </a:ext>
            </a:extLst>
          </p:cNvPr>
          <p:cNvSpPr/>
          <p:nvPr/>
        </p:nvSpPr>
        <p:spPr>
          <a:xfrm>
            <a:off x="4529207" y="9361168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176113-D6F2-C7EE-2638-63021C6481BC}"/>
              </a:ext>
            </a:extLst>
          </p:cNvPr>
          <p:cNvSpPr/>
          <p:nvPr/>
        </p:nvSpPr>
        <p:spPr>
          <a:xfrm>
            <a:off x="8196760" y="9361168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pic>
        <p:nvPicPr>
          <p:cNvPr id="8" name="Picture 7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036C2589-63AB-F899-D162-1F8F4EEC61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459"/>
          <a:stretch/>
        </p:blipFill>
        <p:spPr>
          <a:xfrm>
            <a:off x="3995240" y="-4928369"/>
            <a:ext cx="1275644" cy="125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375D8-C09D-1BBD-EACB-D64BE22E460B}"/>
              </a:ext>
            </a:extLst>
          </p:cNvPr>
          <p:cNvSpPr txBox="1"/>
          <p:nvPr/>
        </p:nvSpPr>
        <p:spPr>
          <a:xfrm>
            <a:off x="5495942" y="-4928369"/>
            <a:ext cx="4502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1BD760"/>
                </a:solidFill>
              </a:rPr>
              <a:t>Hey there!</a:t>
            </a:r>
          </a:p>
        </p:txBody>
      </p:sp>
      <p:pic>
        <p:nvPicPr>
          <p:cNvPr id="10" name="Picture 9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D90D2437-0ADD-BE99-8F61-C4973FFE81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58" t="18772" r="17968" b="17197"/>
          <a:stretch/>
        </p:blipFill>
        <p:spPr>
          <a:xfrm>
            <a:off x="-134911" y="-6154362"/>
            <a:ext cx="5803973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8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1638143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718746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292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752ADE-FA2F-B02D-B1E3-623421A68B0F}"/>
              </a:ext>
            </a:extLst>
          </p:cNvPr>
          <p:cNvSpPr txBox="1"/>
          <p:nvPr/>
        </p:nvSpPr>
        <p:spPr>
          <a:xfrm>
            <a:off x="1174573" y="3266627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97A07-10DE-BCD3-D3BE-56255736F289}"/>
              </a:ext>
            </a:extLst>
          </p:cNvPr>
          <p:cNvSpPr txBox="1"/>
          <p:nvPr/>
        </p:nvSpPr>
        <p:spPr>
          <a:xfrm>
            <a:off x="1206340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350F-E2A2-6EEF-495F-A2EB5C9C7694}"/>
              </a:ext>
            </a:extLst>
          </p:cNvPr>
          <p:cNvSpPr txBox="1"/>
          <p:nvPr/>
        </p:nvSpPr>
        <p:spPr>
          <a:xfrm>
            <a:off x="3833351" y="3266627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27B7-C66F-08AF-20EB-BB67B6A47B07}"/>
              </a:ext>
            </a:extLst>
          </p:cNvPr>
          <p:cNvSpPr txBox="1"/>
          <p:nvPr/>
        </p:nvSpPr>
        <p:spPr>
          <a:xfrm>
            <a:off x="3839086" y="233085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D12B0-92B4-E671-AC26-64CB094F0458}"/>
              </a:ext>
            </a:extLst>
          </p:cNvPr>
          <p:cNvSpPr txBox="1"/>
          <p:nvPr/>
        </p:nvSpPr>
        <p:spPr>
          <a:xfrm>
            <a:off x="6492129" y="3266627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3EDAB-3753-3DED-2724-7CE4F93488AC}"/>
              </a:ext>
            </a:extLst>
          </p:cNvPr>
          <p:cNvSpPr txBox="1"/>
          <p:nvPr/>
        </p:nvSpPr>
        <p:spPr>
          <a:xfrm>
            <a:off x="6523896" y="234329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F26AC-6C7C-1920-1283-0B5D2A98B499}"/>
              </a:ext>
            </a:extLst>
          </p:cNvPr>
          <p:cNvSpPr txBox="1"/>
          <p:nvPr/>
        </p:nvSpPr>
        <p:spPr>
          <a:xfrm>
            <a:off x="9150907" y="1638143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DC3BA-A02D-2EC9-ECBE-32A2C6DB56AF}"/>
              </a:ext>
            </a:extLst>
          </p:cNvPr>
          <p:cNvSpPr txBox="1"/>
          <p:nvPr/>
        </p:nvSpPr>
        <p:spPr>
          <a:xfrm>
            <a:off x="9182674" y="718746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DBA74EB-0E11-A19B-CC48-0D70E77020B7}"/>
              </a:ext>
            </a:extLst>
          </p:cNvPr>
          <p:cNvSpPr/>
          <p:nvPr/>
        </p:nvSpPr>
        <p:spPr>
          <a:xfrm>
            <a:off x="4466405" y="9146160"/>
            <a:ext cx="3133585" cy="2488171"/>
          </a:xfrm>
          <a:prstGeom prst="roundRect">
            <a:avLst>
              <a:gd name="adj" fmla="val 1827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924F3D-B291-5419-8940-BA109D0AC8D7}"/>
              </a:ext>
            </a:extLst>
          </p:cNvPr>
          <p:cNvSpPr/>
          <p:nvPr/>
        </p:nvSpPr>
        <p:spPr>
          <a:xfrm>
            <a:off x="733014" y="9137839"/>
            <a:ext cx="3133585" cy="2315894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AA21903-0C4C-36CF-D545-5736503A6A94}"/>
              </a:ext>
            </a:extLst>
          </p:cNvPr>
          <p:cNvSpPr/>
          <p:nvPr/>
        </p:nvSpPr>
        <p:spPr>
          <a:xfrm>
            <a:off x="8196760" y="9146160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66DAD-2824-198E-70AD-6EFF9306EE5E}"/>
              </a:ext>
            </a:extLst>
          </p:cNvPr>
          <p:cNvSpPr txBox="1"/>
          <p:nvPr/>
        </p:nvSpPr>
        <p:spPr>
          <a:xfrm>
            <a:off x="861655" y="7619116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3FB450D-0C4C-259E-D69E-24017A3A0175}"/>
              </a:ext>
            </a:extLst>
          </p:cNvPr>
          <p:cNvSpPr/>
          <p:nvPr/>
        </p:nvSpPr>
        <p:spPr>
          <a:xfrm>
            <a:off x="1014055" y="10295786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Freemium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business model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7997F44-AEB6-75C3-3BA3-2DE63C91A362}"/>
              </a:ext>
            </a:extLst>
          </p:cNvPr>
          <p:cNvSpPr/>
          <p:nvPr/>
        </p:nvSpPr>
        <p:spPr>
          <a:xfrm>
            <a:off x="4572424" y="10304106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provided in the free tier, supported by advertisements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844B22-0BDA-7049-AB58-D11EC1F5D157}"/>
              </a:ext>
            </a:extLst>
          </p:cNvPr>
          <p:cNvSpPr/>
          <p:nvPr/>
        </p:nvSpPr>
        <p:spPr>
          <a:xfrm>
            <a:off x="8302779" y="10304106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D66B511-3192-BF29-10BC-D091951E22B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801843" y="9662049"/>
            <a:ext cx="584200" cy="584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4B0F94B-625D-1AD0-3968-8B2AFD1E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529164" y="9663642"/>
            <a:ext cx="584200" cy="584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EAE1223-139F-DE9D-0EE5-5F7D9A7835A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243474" y="9653729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EA003A7-BB50-8393-E0B2-8A9DE19F2897}"/>
              </a:ext>
            </a:extLst>
          </p:cNvPr>
          <p:cNvSpPr/>
          <p:nvPr/>
        </p:nvSpPr>
        <p:spPr>
          <a:xfrm>
            <a:off x="4466405" y="2184914"/>
            <a:ext cx="3133585" cy="2488171"/>
          </a:xfrm>
          <a:prstGeom prst="roundRect">
            <a:avLst>
              <a:gd name="adj" fmla="val 1827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BB2EF71-D6BF-79BD-49F3-856D39EE3F27}"/>
              </a:ext>
            </a:extLst>
          </p:cNvPr>
          <p:cNvSpPr/>
          <p:nvPr/>
        </p:nvSpPr>
        <p:spPr>
          <a:xfrm>
            <a:off x="733014" y="2176593"/>
            <a:ext cx="3133585" cy="2315894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B40846-9F65-46C3-D40A-4ED1462AA03C}"/>
              </a:ext>
            </a:extLst>
          </p:cNvPr>
          <p:cNvSpPr/>
          <p:nvPr/>
        </p:nvSpPr>
        <p:spPr>
          <a:xfrm>
            <a:off x="8196760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800963-D4FC-7A7F-26F7-CFF0A9937FB4}"/>
              </a:ext>
            </a:extLst>
          </p:cNvPr>
          <p:cNvSpPr/>
          <p:nvPr/>
        </p:nvSpPr>
        <p:spPr>
          <a:xfrm>
            <a:off x="1014055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Freemium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business model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4572424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provided in the free tier, supported by advertisements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830277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12001602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964281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23447660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42A5F6A-1349-0FEB-DEFE-8DB3B37D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8F0BB0-EF68-C875-033F-4F791D0CA8D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5615951-EF80-52D9-761C-9B673266F4D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2227987" y="2694075"/>
            <a:ext cx="584200" cy="584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9E66AC5-B0BF-3446-341F-C5BAA13AA0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6064361" y="2702396"/>
            <a:ext cx="584200" cy="584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158E5B6-F922-79AA-1B02-D5BFF256043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9869203" y="2692483"/>
            <a:ext cx="584200" cy="584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2B52684-AC44-F73F-0938-06C0ED52F3A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23674045" y="2692483"/>
            <a:ext cx="584200" cy="5842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ADA7C3E-9BA9-11E6-268E-076976CA5DAA}"/>
              </a:ext>
            </a:extLst>
          </p:cNvPr>
          <p:cNvSpPr/>
          <p:nvPr/>
        </p:nvSpPr>
        <p:spPr>
          <a:xfrm>
            <a:off x="15837977" y="3342860"/>
            <a:ext cx="29185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66C155E-67C5-5D9B-6A16-0244B19B44E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35B99F-DB07-0FBA-52DC-868416986505}"/>
              </a:ext>
            </a:extLst>
          </p:cNvPr>
          <p:cNvSpPr/>
          <p:nvPr/>
        </p:nvSpPr>
        <p:spPr>
          <a:xfrm>
            <a:off x="4466405" y="2184914"/>
            <a:ext cx="3133585" cy="2488171"/>
          </a:xfrm>
          <a:prstGeom prst="roundRect">
            <a:avLst>
              <a:gd name="adj" fmla="val 1827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267CC28-2A87-A749-4942-F90E3149D51E}"/>
              </a:ext>
            </a:extLst>
          </p:cNvPr>
          <p:cNvSpPr/>
          <p:nvPr/>
        </p:nvSpPr>
        <p:spPr>
          <a:xfrm>
            <a:off x="733014" y="2176593"/>
            <a:ext cx="3136621" cy="2315894"/>
          </a:xfrm>
          <a:prstGeom prst="roundRect">
            <a:avLst>
              <a:gd name="adj" fmla="val 1848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B40846-9F65-46C3-D40A-4ED1462AA03C}"/>
              </a:ext>
            </a:extLst>
          </p:cNvPr>
          <p:cNvSpPr/>
          <p:nvPr/>
        </p:nvSpPr>
        <p:spPr>
          <a:xfrm>
            <a:off x="8196760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800963-D4FC-7A7F-26F7-CFF0A9937FB4}"/>
              </a:ext>
            </a:extLst>
          </p:cNvPr>
          <p:cNvSpPr/>
          <p:nvPr/>
        </p:nvSpPr>
        <p:spPr>
          <a:xfrm>
            <a:off x="1014055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Freemium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business model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4572424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provided in the free tier, supported by advertisements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830277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12001602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964281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23447660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42A5F6A-1349-0FEB-DEFE-8DB3B37D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8F0BB0-EF68-C875-033F-4F791D0CA8D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5615951-EF80-52D9-761C-9B673266F4D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2227987" y="2694075"/>
            <a:ext cx="584200" cy="584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9E66AC5-B0BF-3446-341F-C5BAA13AA0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6064361" y="2702396"/>
            <a:ext cx="584200" cy="584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158E5B6-F922-79AA-1B02-D5BFF256043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9869203" y="2692483"/>
            <a:ext cx="584200" cy="584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2B52684-AC44-F73F-0938-06C0ED52F3A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23674045" y="2692483"/>
            <a:ext cx="584200" cy="5842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ADA7C3E-9BA9-11E6-268E-076976CA5DAA}"/>
              </a:ext>
            </a:extLst>
          </p:cNvPr>
          <p:cNvSpPr/>
          <p:nvPr/>
        </p:nvSpPr>
        <p:spPr>
          <a:xfrm>
            <a:off x="15837977" y="3342860"/>
            <a:ext cx="29185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F0194-EE30-CDD7-0D7D-30BA2BBD596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6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5CE96BE-0D77-0E03-0F0A-7A602A22C8CB}"/>
              </a:ext>
            </a:extLst>
          </p:cNvPr>
          <p:cNvSpPr/>
          <p:nvPr/>
        </p:nvSpPr>
        <p:spPr>
          <a:xfrm>
            <a:off x="8196760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800963-D4FC-7A7F-26F7-CFF0A9937FB4}"/>
              </a:ext>
            </a:extLst>
          </p:cNvPr>
          <p:cNvSpPr/>
          <p:nvPr/>
        </p:nvSpPr>
        <p:spPr>
          <a:xfrm>
            <a:off x="1014055" y="3363932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07857F6-7FE4-5E34-47B3-F3C7971616D7}"/>
              </a:ext>
            </a:extLst>
          </p:cNvPr>
          <p:cNvSpPr/>
          <p:nvPr/>
        </p:nvSpPr>
        <p:spPr>
          <a:xfrm>
            <a:off x="4466405" y="2184914"/>
            <a:ext cx="3133585" cy="2488171"/>
          </a:xfrm>
          <a:prstGeom prst="roundRect">
            <a:avLst>
              <a:gd name="adj" fmla="val 182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4572424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provided in the free tier, supported by advertisements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830277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12001602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15837976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964281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23447660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2019A-B505-E953-7918-BC66A9B8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0CC6E-0A52-9FBA-B4D7-9D5EBADE11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3500D-3E04-7688-6E5E-2F9626CEC57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B84E-5B7E-90AE-562E-12FB1EFCFD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2227987" y="2694075"/>
            <a:ext cx="5842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24E990-0209-11E1-A6C5-A0D1F6163D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6064361" y="2702396"/>
            <a:ext cx="584200" cy="58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D0EBF1-5022-E5C7-796E-EAF6FA9925C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9869203" y="2692483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9F4FFE-B6EF-9F72-24E8-7FF24F9644F4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rcRect/>
          <a:stretch/>
        </p:blipFill>
        <p:spPr>
          <a:xfrm>
            <a:off x="23674045" y="2684162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5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FF8069D-5821-807F-0063-EA19C519535C}"/>
              </a:ext>
            </a:extLst>
          </p:cNvPr>
          <p:cNvSpPr/>
          <p:nvPr/>
        </p:nvSpPr>
        <p:spPr>
          <a:xfrm>
            <a:off x="8196760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841035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9F9D353-1A27-1301-B078-F9C53EFF6913}"/>
              </a:ext>
            </a:extLst>
          </p:cNvPr>
          <p:cNvSpPr/>
          <p:nvPr/>
        </p:nvSpPr>
        <p:spPr>
          <a:xfrm>
            <a:off x="4465371" y="2184914"/>
            <a:ext cx="3133585" cy="2700206"/>
          </a:xfrm>
          <a:prstGeom prst="roundRect">
            <a:avLst>
              <a:gd name="adj" fmla="val 1483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4571390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8321012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12106587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5911429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19716271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2717334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B9E6D-AFB6-97BE-D977-17576090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0DC6C-70E3-1175-C7CC-CA31A5EE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487915" y="2692483"/>
            <a:ext cx="584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EC0D6-EF85-5F64-9577-DF4ADE6110D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2332971" y="2702396"/>
            <a:ext cx="584200" cy="58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C5FD8-CE55-4102-0215-50FDD6584B2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9869203" y="2692483"/>
            <a:ext cx="584200" cy="58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99BD51-C385-4500-8475-8181B0EA26F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6137814" y="2684162"/>
            <a:ext cx="584200" cy="584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E45DF-7B39-A8A0-B36D-635EA82396E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8496598" y="2694075"/>
            <a:ext cx="584200" cy="584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97B537-0E4F-4267-4259-99F57B2AF1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70454" y="270080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4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2BB4403-39AF-EE5E-ECCF-66930CA0819F}"/>
              </a:ext>
            </a:extLst>
          </p:cNvPr>
          <p:cNvSpPr/>
          <p:nvPr/>
        </p:nvSpPr>
        <p:spPr>
          <a:xfrm>
            <a:off x="8196760" y="2184913"/>
            <a:ext cx="3133585" cy="2789857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288482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845526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B83733-F919-F5E0-CB7D-5197F9FE2027}"/>
              </a:ext>
            </a:extLst>
          </p:cNvPr>
          <p:cNvSpPr/>
          <p:nvPr/>
        </p:nvSpPr>
        <p:spPr>
          <a:xfrm>
            <a:off x="4469862" y="2176593"/>
            <a:ext cx="3133585" cy="2496492"/>
          </a:xfrm>
          <a:prstGeom prst="roundRect">
            <a:avLst>
              <a:gd name="adj" fmla="val 148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4544349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Subscription plans </a:t>
            </a:r>
            <a:r>
              <a:rPr lang="en-US" sz="1600" dirty="0">
                <a:solidFill>
                  <a:schemeClr val="tx1"/>
                </a:solidFill>
              </a:rPr>
              <a:t>for Individuals, Students, and Families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8309271" y="3334539"/>
            <a:ext cx="29899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12185565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15990407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6443198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6001-F37E-87C9-2A75-BF7A7FDD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3501" y="2702396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F45FD-073B-7943-4808-6E41C65C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654890" y="2700803"/>
            <a:ext cx="584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8037E-6C83-9196-B0A6-75FAEE9E879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770734" y="2694075"/>
            <a:ext cx="584200" cy="58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0350A-A20B-CCEC-5964-D72FB0142C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213779" y="2692483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44E93D-5233-F1E6-DE13-53B64F6088D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2411950" y="2684162"/>
            <a:ext cx="584200" cy="584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7C8B96-45FB-0AFC-22CD-F0BF0B1DFE2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6143339" y="2692483"/>
            <a:ext cx="584200" cy="584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896F44-D03D-1E09-CB2D-483D4DD9F19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rcRect/>
          <a:stretch/>
        </p:blipFill>
        <p:spPr>
          <a:xfrm>
            <a:off x="8496598" y="269407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6697409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-2967054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731769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Subscription plans </a:t>
            </a:r>
            <a:r>
              <a:rPr lang="en-US" sz="1600" dirty="0">
                <a:solidFill>
                  <a:schemeClr val="bg1"/>
                </a:solidFill>
              </a:rPr>
              <a:t>for Individuals, Students, and Families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495C725-FD82-B21D-DB18-A9F3F6C83D26}"/>
              </a:ext>
            </a:extLst>
          </p:cNvPr>
          <p:cNvSpPr/>
          <p:nvPr/>
        </p:nvSpPr>
        <p:spPr>
          <a:xfrm>
            <a:off x="4462124" y="2176592"/>
            <a:ext cx="3133585" cy="2837367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4568143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are paying subscribers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EED797-2AE9-DDB4-4097-D906BD7AF256}"/>
              </a:ext>
            </a:extLst>
          </p:cNvPr>
          <p:cNvSpPr/>
          <p:nvPr/>
        </p:nvSpPr>
        <p:spPr>
          <a:xfrm>
            <a:off x="8266966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8372985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12177827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10255778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0030715" y="2692483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469199" y="2700803"/>
            <a:ext cx="5842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739805" y="2702396"/>
            <a:ext cx="5842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E6DA2-C8D3-8971-1047-F34AE63A496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4795393" y="2694075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BECCA-4120-2242-F513-6CAD608ED5F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8599370" y="2684162"/>
            <a:ext cx="584200" cy="5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E9A4B-3E62-B693-DDA1-F936F21BFD2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2330759" y="2696164"/>
            <a:ext cx="584200" cy="58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B46D9B-C12D-3090-B064-DA33DC4D5D1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56425" y="270080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6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10504895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-6774540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-3075717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Subscription plans </a:t>
            </a:r>
            <a:r>
              <a:rPr lang="en-US" sz="1600" dirty="0">
                <a:solidFill>
                  <a:schemeClr val="bg1"/>
                </a:solidFill>
              </a:rPr>
              <a:t>for Individuals, Students, and Families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760657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are paying subscribers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EED797-2AE9-DDB4-4097-D906BD7AF256}"/>
              </a:ext>
            </a:extLst>
          </p:cNvPr>
          <p:cNvSpPr/>
          <p:nvPr/>
        </p:nvSpPr>
        <p:spPr>
          <a:xfrm>
            <a:off x="4459480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4565499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for creators based on the number of streams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057146-56C9-9503-567B-6D6B5011CF73}"/>
              </a:ext>
            </a:extLst>
          </p:cNvPr>
          <p:cNvSpPr/>
          <p:nvPr/>
        </p:nvSpPr>
        <p:spPr>
          <a:xfrm>
            <a:off x="8264322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8370341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14063264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838201" y="2692483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276685" y="2700803"/>
            <a:ext cx="5842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6547291" y="2702396"/>
            <a:ext cx="584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4EDC2-CE3A-FFBB-8B8B-98F68734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851061" y="2702396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BECCA-4120-2242-F513-6CAD608ED5F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4791884" y="2684162"/>
            <a:ext cx="584200" cy="5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E9A4B-3E62-B693-DDA1-F936F21BFD2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8523273" y="2696164"/>
            <a:ext cx="584200" cy="58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859AF-363E-3362-200D-F308EC18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7907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14305388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-10575033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-6876210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Subscription plans </a:t>
            </a:r>
            <a:r>
              <a:rPr lang="en-US" sz="1600" dirty="0">
                <a:solidFill>
                  <a:schemeClr val="bg1"/>
                </a:solidFill>
              </a:rPr>
              <a:t>for Individuals, Students, and Families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-3039836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are paying subscribers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765006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for creators based on the number of streams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057146-56C9-9503-567B-6D6B5011CF73}"/>
              </a:ext>
            </a:extLst>
          </p:cNvPr>
          <p:cNvSpPr/>
          <p:nvPr/>
        </p:nvSpPr>
        <p:spPr>
          <a:xfrm>
            <a:off x="4463829" y="2184914"/>
            <a:ext cx="3133585" cy="2488171"/>
          </a:xfrm>
          <a:prstGeom prst="roundRect">
            <a:avLst>
              <a:gd name="adj" fmla="val 148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456984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offers promotional tools like data analytics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17863757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7638694" y="2692483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077178" y="2700803"/>
            <a:ext cx="5842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347784" y="2702396"/>
            <a:ext cx="584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4EDC2-CE3A-FFBB-8B8B-98F68734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51554" y="2702396"/>
            <a:ext cx="5842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E6DA2-C8D3-8971-1047-F34AE63A49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12586" y="2694075"/>
            <a:ext cx="584200" cy="5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E9A4B-3E62-B693-DDA1-F936F21BFD2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4722780" y="2696164"/>
            <a:ext cx="584200" cy="58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916AD-F976-56D7-F27E-20ADDD0E5A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91391" y="2684162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80435-B9B0-12B3-62C1-2D18ACE18CC2}"/>
              </a:ext>
            </a:extLst>
          </p:cNvPr>
          <p:cNvSpPr txBox="1"/>
          <p:nvPr/>
        </p:nvSpPr>
        <p:spPr>
          <a:xfrm>
            <a:off x="861655" y="-6437874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70DEC-B664-0BE2-F3D0-D2E2E6467DD1}"/>
              </a:ext>
            </a:extLst>
          </p:cNvPr>
          <p:cNvSpPr/>
          <p:nvPr/>
        </p:nvSpPr>
        <p:spPr>
          <a:xfrm>
            <a:off x="947957" y="-5161579"/>
            <a:ext cx="1516692" cy="1516692"/>
          </a:xfrm>
          <a:prstGeom prst="ellipse">
            <a:avLst/>
          </a:prstGeom>
          <a:blipFill>
            <a:blip r:embed="rId2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4F9CF5-95D4-F72C-415A-E803B6890342}"/>
              </a:ext>
            </a:extLst>
          </p:cNvPr>
          <p:cNvSpPr/>
          <p:nvPr/>
        </p:nvSpPr>
        <p:spPr>
          <a:xfrm>
            <a:off x="888344" y="-5221190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A6224-B790-5514-A4A3-845CE53251C6}"/>
              </a:ext>
            </a:extLst>
          </p:cNvPr>
          <p:cNvSpPr txBox="1"/>
          <p:nvPr/>
        </p:nvSpPr>
        <p:spPr>
          <a:xfrm>
            <a:off x="675046" y="-3257875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169D91-D248-FC46-A1D1-5E96C81550F0}"/>
              </a:ext>
            </a:extLst>
          </p:cNvPr>
          <p:cNvSpPr txBox="1"/>
          <p:nvPr/>
        </p:nvSpPr>
        <p:spPr>
          <a:xfrm>
            <a:off x="676361" y="-2868223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D137A3-2600-98B3-CA35-F01C196EEECF}"/>
              </a:ext>
            </a:extLst>
          </p:cNvPr>
          <p:cNvSpPr/>
          <p:nvPr/>
        </p:nvSpPr>
        <p:spPr>
          <a:xfrm>
            <a:off x="3152021" y="-5161579"/>
            <a:ext cx="1516692" cy="1516692"/>
          </a:xfrm>
          <a:prstGeom prst="ellipse">
            <a:avLst/>
          </a:prstGeom>
          <a:blipFill>
            <a:blip r:embed="rId3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62BA3A-D5DD-581C-6D13-C0B5131E5228}"/>
              </a:ext>
            </a:extLst>
          </p:cNvPr>
          <p:cNvSpPr/>
          <p:nvPr/>
        </p:nvSpPr>
        <p:spPr>
          <a:xfrm>
            <a:off x="3092408" y="-5221190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3317B6-7714-4B55-C6FD-C19D55BAA466}"/>
              </a:ext>
            </a:extLst>
          </p:cNvPr>
          <p:cNvSpPr/>
          <p:nvPr/>
        </p:nvSpPr>
        <p:spPr>
          <a:xfrm>
            <a:off x="5356085" y="-5161579"/>
            <a:ext cx="1516692" cy="1516692"/>
          </a:xfrm>
          <a:prstGeom prst="ellipse">
            <a:avLst/>
          </a:prstGeom>
          <a:blipFill>
            <a:blip r:embed="rId4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83A28B-B7EB-8839-A710-D3F1D3223C90}"/>
              </a:ext>
            </a:extLst>
          </p:cNvPr>
          <p:cNvSpPr/>
          <p:nvPr/>
        </p:nvSpPr>
        <p:spPr>
          <a:xfrm>
            <a:off x="5296472" y="-5221190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33E809-E98F-EC73-5D88-A599612E0480}"/>
              </a:ext>
            </a:extLst>
          </p:cNvPr>
          <p:cNvSpPr/>
          <p:nvPr/>
        </p:nvSpPr>
        <p:spPr>
          <a:xfrm>
            <a:off x="7560149" y="-5161579"/>
            <a:ext cx="1516692" cy="1516692"/>
          </a:xfrm>
          <a:prstGeom prst="ellipse">
            <a:avLst/>
          </a:prstGeom>
          <a:blipFill>
            <a:blip r:embed="rId5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331E4A-E07F-6B6F-A101-553F8DDFB16A}"/>
              </a:ext>
            </a:extLst>
          </p:cNvPr>
          <p:cNvSpPr/>
          <p:nvPr/>
        </p:nvSpPr>
        <p:spPr>
          <a:xfrm>
            <a:off x="7500536" y="-5221190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DBC29F-3D94-0BA2-6902-1719C6CF3BFF}"/>
              </a:ext>
            </a:extLst>
          </p:cNvPr>
          <p:cNvSpPr txBox="1"/>
          <p:nvPr/>
        </p:nvSpPr>
        <p:spPr>
          <a:xfrm>
            <a:off x="675044" y="-2124906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C192B6C-09E6-8AF6-D020-8FFC4966FE97}"/>
              </a:ext>
            </a:extLst>
          </p:cNvPr>
          <p:cNvSpPr/>
          <p:nvPr/>
        </p:nvSpPr>
        <p:spPr>
          <a:xfrm>
            <a:off x="9764213" y="-5161579"/>
            <a:ext cx="1516692" cy="1516692"/>
          </a:xfrm>
          <a:prstGeom prst="ellipse">
            <a:avLst/>
          </a:prstGeom>
          <a:blipFill>
            <a:blip r:embed="rId6">
              <a:grayscl/>
            </a:blip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EA3C07-7A67-6C38-A78E-1D51B15E0F4F}"/>
              </a:ext>
            </a:extLst>
          </p:cNvPr>
          <p:cNvSpPr/>
          <p:nvPr/>
        </p:nvSpPr>
        <p:spPr>
          <a:xfrm>
            <a:off x="9704600" y="-5221190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4C3B92-94A6-5891-E9EB-495E31E1CBB8}"/>
              </a:ext>
            </a:extLst>
          </p:cNvPr>
          <p:cNvSpPr txBox="1"/>
          <p:nvPr/>
        </p:nvSpPr>
        <p:spPr>
          <a:xfrm>
            <a:off x="2904482" y="-3257875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6D376C-5A06-BFA7-5C76-2290BB98C3DA}"/>
              </a:ext>
            </a:extLst>
          </p:cNvPr>
          <p:cNvSpPr txBox="1"/>
          <p:nvPr/>
        </p:nvSpPr>
        <p:spPr>
          <a:xfrm>
            <a:off x="2905797" y="-2868223"/>
            <a:ext cx="2030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Technology, Entrepreneurship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B12B99-07C2-87E4-AA7E-3F13DACD8D32}"/>
              </a:ext>
            </a:extLst>
          </p:cNvPr>
          <p:cNvSpPr txBox="1"/>
          <p:nvPr/>
        </p:nvSpPr>
        <p:spPr>
          <a:xfrm>
            <a:off x="2904480" y="-2124906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Entrepreneurship, SMEs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CBF274-CBCF-914B-2DFD-2350A253F059}"/>
              </a:ext>
            </a:extLst>
          </p:cNvPr>
          <p:cNvSpPr txBox="1"/>
          <p:nvPr/>
        </p:nvSpPr>
        <p:spPr>
          <a:xfrm>
            <a:off x="5109862" y="-3257875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DC0F1-ED3C-7964-99DD-6F42334DD7EE}"/>
              </a:ext>
            </a:extLst>
          </p:cNvPr>
          <p:cNvSpPr txBox="1"/>
          <p:nvPr/>
        </p:nvSpPr>
        <p:spPr>
          <a:xfrm>
            <a:off x="5111177" y="-2868223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A14473-0F3E-361F-E76B-F745B73D2E0B}"/>
              </a:ext>
            </a:extLst>
          </p:cNvPr>
          <p:cNvSpPr txBox="1"/>
          <p:nvPr/>
        </p:nvSpPr>
        <p:spPr>
          <a:xfrm>
            <a:off x="5109860" y="-2124906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Computer Engineering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F2FF-6D25-3AD3-8355-259374618648}"/>
              </a:ext>
            </a:extLst>
          </p:cNvPr>
          <p:cNvSpPr txBox="1"/>
          <p:nvPr/>
        </p:nvSpPr>
        <p:spPr>
          <a:xfrm>
            <a:off x="7339298" y="-3257875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18DB7D-5FC7-5771-7886-C76DDB084B97}"/>
              </a:ext>
            </a:extLst>
          </p:cNvPr>
          <p:cNvSpPr txBox="1"/>
          <p:nvPr/>
        </p:nvSpPr>
        <p:spPr>
          <a:xfrm>
            <a:off x="7340613" y="-2868223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312C0D-AAF8-6DA8-6FE6-8C9EFB603E92}"/>
              </a:ext>
            </a:extLst>
          </p:cNvPr>
          <p:cNvSpPr txBox="1"/>
          <p:nvPr/>
        </p:nvSpPr>
        <p:spPr>
          <a:xfrm>
            <a:off x="7339296" y="-2124906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AdTech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BE73BF-5CB0-F9B7-9832-29D060C49F14}"/>
              </a:ext>
            </a:extLst>
          </p:cNvPr>
          <p:cNvSpPr txBox="1"/>
          <p:nvPr/>
        </p:nvSpPr>
        <p:spPr>
          <a:xfrm>
            <a:off x="9517990" y="-3257875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1E2CFB-A14F-1A8D-C641-5D9A18AB23FB}"/>
              </a:ext>
            </a:extLst>
          </p:cNvPr>
          <p:cNvSpPr txBox="1"/>
          <p:nvPr/>
        </p:nvSpPr>
        <p:spPr>
          <a:xfrm>
            <a:off x="9519305" y="-2868223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C78733-0BB5-EC6F-FA62-ABD0FB306C27}"/>
              </a:ext>
            </a:extLst>
          </p:cNvPr>
          <p:cNvSpPr txBox="1"/>
          <p:nvPr/>
        </p:nvSpPr>
        <p:spPr>
          <a:xfrm>
            <a:off x="9517988" y="-2124906"/>
            <a:ext cx="20301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Area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Technology, Cloud Solution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04364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6DCD1-EC87-0468-0FFE-E88FD5C305E3}"/>
              </a:ext>
            </a:extLst>
          </p:cNvPr>
          <p:cNvSpPr txBox="1"/>
          <p:nvPr/>
        </p:nvSpPr>
        <p:spPr>
          <a:xfrm>
            <a:off x="1326973" y="-3704782"/>
            <a:ext cx="19216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Music Streaming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Podcasting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Audio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D6CC3-F2FB-652E-CBC2-0A6149FBD520}"/>
              </a:ext>
            </a:extLst>
          </p:cNvPr>
          <p:cNvSpPr txBox="1"/>
          <p:nvPr/>
        </p:nvSpPr>
        <p:spPr>
          <a:xfrm>
            <a:off x="1014055" y="-631353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98DA6-25AE-F624-9FA8-2E06482AE3AA}"/>
              </a:ext>
            </a:extLst>
          </p:cNvPr>
          <p:cNvSpPr txBox="1"/>
          <p:nvPr/>
        </p:nvSpPr>
        <p:spPr>
          <a:xfrm>
            <a:off x="1358740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IND.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8096A-61D5-3A07-4D48-0C97DF47045F}"/>
              </a:ext>
            </a:extLst>
          </p:cNvPr>
          <p:cNvSpPr txBox="1"/>
          <p:nvPr/>
        </p:nvSpPr>
        <p:spPr>
          <a:xfrm>
            <a:off x="3985751" y="-3704782"/>
            <a:ext cx="19216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2006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by Daniel Ek and Martin </a:t>
            </a:r>
            <a:r>
              <a:rPr lang="en-US" sz="2000" b="1" dirty="0" err="1">
                <a:solidFill>
                  <a:schemeClr val="bg1"/>
                </a:solidFill>
                <a:latin typeface=""/>
              </a:rPr>
              <a:t>Lorentzon</a:t>
            </a:r>
            <a:endParaRPr lang="en-US" sz="20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6A1E8-9702-EB4F-8C39-A614C001910A}"/>
              </a:ext>
            </a:extLst>
          </p:cNvPr>
          <p:cNvSpPr txBox="1"/>
          <p:nvPr/>
        </p:nvSpPr>
        <p:spPr>
          <a:xfrm>
            <a:off x="3991486" y="-4640557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EST.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20562-54F9-2FA0-F395-0282946A9ACE}"/>
              </a:ext>
            </a:extLst>
          </p:cNvPr>
          <p:cNvSpPr txBox="1"/>
          <p:nvPr/>
        </p:nvSpPr>
        <p:spPr>
          <a:xfrm>
            <a:off x="6644529" y="-3704782"/>
            <a:ext cx="192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Stockholm, Sweden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FD3794-D9B4-1E2E-9097-0EE871F4C53D}"/>
              </a:ext>
            </a:extLst>
          </p:cNvPr>
          <p:cNvSpPr txBox="1"/>
          <p:nvPr/>
        </p:nvSpPr>
        <p:spPr>
          <a:xfrm>
            <a:off x="6676296" y="-4628112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HQ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D640F-1563-5153-BE2B-175D1C190E1A}"/>
              </a:ext>
            </a:extLst>
          </p:cNvPr>
          <p:cNvSpPr txBox="1"/>
          <p:nvPr/>
        </p:nvSpPr>
        <p:spPr>
          <a:xfrm>
            <a:off x="9303307" y="-5333266"/>
            <a:ext cx="19216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640m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monthly active users</a:t>
            </a:r>
          </a:p>
          <a:p>
            <a:endParaRPr lang="en-US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180+ </a:t>
            </a:r>
            <a:r>
              <a:rPr lang="en-US" sz="2000" b="1" dirty="0">
                <a:solidFill>
                  <a:schemeClr val="bg1"/>
                </a:solidFill>
                <a:latin typeface=""/>
              </a:rPr>
              <a:t>markets worldwide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100m+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tracks </a:t>
            </a:r>
          </a:p>
          <a:p>
            <a:endParaRPr lang="en-US" sz="1000" b="1" dirty="0">
              <a:solidFill>
                <a:schemeClr val="bg1"/>
              </a:solidFill>
              <a:latin typeface="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"/>
              </a:rPr>
              <a:t>6m+</a:t>
            </a:r>
          </a:p>
          <a:p>
            <a:r>
              <a:rPr lang="en-US" sz="2000" b="1" dirty="0">
                <a:solidFill>
                  <a:schemeClr val="bg1"/>
                </a:solidFill>
                <a:latin typeface=""/>
              </a:rPr>
              <a:t>Podcast titles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6CAC9-355A-C5BA-AD13-04CA408ED109}"/>
              </a:ext>
            </a:extLst>
          </p:cNvPr>
          <p:cNvSpPr txBox="1"/>
          <p:nvPr/>
        </p:nvSpPr>
        <p:spPr>
          <a:xfrm>
            <a:off x="9335074" y="-6252663"/>
            <a:ext cx="1858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BD760"/>
                </a:solidFill>
              </a:rPr>
              <a:t>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-14305388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-10575033" y="334286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-6876210" y="3334539"/>
            <a:ext cx="302756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Subscription plans </a:t>
            </a:r>
            <a:r>
              <a:rPr lang="en-US" sz="1600" dirty="0">
                <a:solidFill>
                  <a:schemeClr val="bg1"/>
                </a:solidFill>
              </a:rPr>
              <a:t>for Individuals, Students, and Families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-3039836" y="3334539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are paying subscribers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765006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Royalty payments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for creators based on the number of streams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4569848" y="3342860"/>
            <a:ext cx="2918513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Spotify for Artists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offers promotional tools like data analytics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-17863757" y="3334540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D760"/>
                </a:solidFill>
              </a:rPr>
              <a:t>Freemium</a:t>
            </a:r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7638694" y="2692483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077178" y="2700803"/>
            <a:ext cx="5842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347784" y="2702396"/>
            <a:ext cx="584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4EDC2-CE3A-FFBB-8B8B-98F68734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51554" y="2702396"/>
            <a:ext cx="5842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E6DA2-C8D3-8971-1047-F34AE63A49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12586" y="2694075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BECCA-4120-2242-F513-6CAD608E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1391" y="2684162"/>
            <a:ext cx="584200" cy="584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02433E-E716-CE28-F399-40635887BF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722780" y="269616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177BC5-86FA-05A0-B253-4C8069A4B0BD}"/>
              </a:ext>
            </a:extLst>
          </p:cNvPr>
          <p:cNvSpPr/>
          <p:nvPr/>
        </p:nvSpPr>
        <p:spPr>
          <a:xfrm>
            <a:off x="3220283" y="2541743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100719F-BC77-E1F1-A2F6-DCE800D90B05}"/>
              </a:ext>
            </a:extLst>
          </p:cNvPr>
          <p:cNvSpPr/>
          <p:nvPr/>
        </p:nvSpPr>
        <p:spPr>
          <a:xfrm>
            <a:off x="5731438" y="2541743"/>
            <a:ext cx="247962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426E63F-5DC3-234E-3244-F27CC1BC711E}"/>
              </a:ext>
            </a:extLst>
          </p:cNvPr>
          <p:cNvSpPr/>
          <p:nvPr/>
        </p:nvSpPr>
        <p:spPr>
          <a:xfrm>
            <a:off x="8211061" y="2533422"/>
            <a:ext cx="2683918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Subscription plans </a:t>
            </a:r>
            <a:r>
              <a:rPr lang="en-US" sz="1400" dirty="0">
                <a:solidFill>
                  <a:schemeClr val="bg1"/>
                </a:solidFill>
              </a:rPr>
              <a:t>for Individuals, Students, and Families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70A34A1-E681-9136-079B-025FDE1C2480}"/>
              </a:ext>
            </a:extLst>
          </p:cNvPr>
          <p:cNvSpPr/>
          <p:nvPr/>
        </p:nvSpPr>
        <p:spPr>
          <a:xfrm>
            <a:off x="881114" y="4885120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are paying subscribers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815162-2B82-F7E6-AD8B-F49F975B5D79}"/>
              </a:ext>
            </a:extLst>
          </p:cNvPr>
          <p:cNvSpPr/>
          <p:nvPr/>
        </p:nvSpPr>
        <p:spPr>
          <a:xfrm>
            <a:off x="3246363" y="4903353"/>
            <a:ext cx="2485076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Royalty payments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for creators based on the number of streams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6D44188-449A-09B7-3FFB-E445937E5B40}"/>
              </a:ext>
            </a:extLst>
          </p:cNvPr>
          <p:cNvSpPr/>
          <p:nvPr/>
        </p:nvSpPr>
        <p:spPr>
          <a:xfrm>
            <a:off x="5731438" y="4885120"/>
            <a:ext cx="2660937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Spotify for Artists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offers promotional tools like data analytics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BC174D-4DB3-93EA-E743-CDC8A78DC636}"/>
              </a:ext>
            </a:extLst>
          </p:cNvPr>
          <p:cNvSpPr/>
          <p:nvPr/>
        </p:nvSpPr>
        <p:spPr>
          <a:xfrm>
            <a:off x="881114" y="2533423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Freemium</a:t>
            </a:r>
            <a:endParaRPr lang="en-US" sz="1000" b="1" dirty="0">
              <a:solidFill>
                <a:srgbClr val="1BD760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AEF2-1927-EA51-2AE2-70448AA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1970765"/>
            <a:ext cx="497702" cy="497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697FB-6633-67ED-5D4E-1A43B2E4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8334" y="1979085"/>
            <a:ext cx="497702" cy="4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53A47-B732-5C9C-1938-504228DD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8528" y="1980678"/>
            <a:ext cx="497702" cy="497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4EDC2-CE3A-FFBB-8B8B-98F68734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25558" y="1980678"/>
            <a:ext cx="497702" cy="497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E6DA2-C8D3-8971-1047-F34AE63A49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8205" y="4324055"/>
            <a:ext cx="497702" cy="497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BECCA-4120-2242-F513-6CAD608E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62588" y="4324054"/>
            <a:ext cx="497702" cy="497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E9A4B-3E62-B693-DDA1-F936F21BFD2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874211" y="4317823"/>
            <a:ext cx="497702" cy="497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CDBFB8-5FFD-AB14-082C-8F00678BAF67}"/>
              </a:ext>
            </a:extLst>
          </p:cNvPr>
          <p:cNvSpPr txBox="1"/>
          <p:nvPr/>
        </p:nvSpPr>
        <p:spPr>
          <a:xfrm>
            <a:off x="861655" y="7545051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ADDB99-01F4-A757-BE06-E06D99515D37}"/>
              </a:ext>
            </a:extLst>
          </p:cNvPr>
          <p:cNvGrpSpPr/>
          <p:nvPr/>
        </p:nvGrpSpPr>
        <p:grpSpPr>
          <a:xfrm>
            <a:off x="4137288" y="8745261"/>
            <a:ext cx="3917424" cy="4203346"/>
            <a:chOff x="850422" y="1862374"/>
            <a:chExt cx="4129166" cy="44305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E6D415-C7B9-ECDA-C02B-B465D8524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CCEC38-8A13-8C42-DE03-4D1721CB8C1B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4137288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875309-3DBF-518E-DF56-1920AA30D5D6}"/>
              </a:ext>
            </a:extLst>
          </p:cNvPr>
          <p:cNvSpPr txBox="1"/>
          <p:nvPr/>
        </p:nvSpPr>
        <p:spPr>
          <a:xfrm>
            <a:off x="861655" y="-5995845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Business Model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A6247DD-056A-041F-C208-4C8F7AAEB403}"/>
              </a:ext>
            </a:extLst>
          </p:cNvPr>
          <p:cNvSpPr/>
          <p:nvPr/>
        </p:nvSpPr>
        <p:spPr>
          <a:xfrm>
            <a:off x="3220283" y="-4111972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Entry-level access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provided in the free tier, supported by advertisements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D28AEAF-AC9B-03D4-23EA-ADC5FC45D8A3}"/>
              </a:ext>
            </a:extLst>
          </p:cNvPr>
          <p:cNvSpPr/>
          <p:nvPr/>
        </p:nvSpPr>
        <p:spPr>
          <a:xfrm>
            <a:off x="5731438" y="-4111972"/>
            <a:ext cx="247962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Premium tier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offers ad-free listening, offline playback, and higher audio quality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4940961-55CE-F660-AEDD-68EF2ACC5523}"/>
              </a:ext>
            </a:extLst>
          </p:cNvPr>
          <p:cNvSpPr/>
          <p:nvPr/>
        </p:nvSpPr>
        <p:spPr>
          <a:xfrm>
            <a:off x="8211061" y="-4120293"/>
            <a:ext cx="2683918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Subscription plans </a:t>
            </a:r>
            <a:r>
              <a:rPr lang="en-US" sz="1400" dirty="0">
                <a:solidFill>
                  <a:schemeClr val="bg1"/>
                </a:solidFill>
              </a:rPr>
              <a:t>for Individuals, Students, and Families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086B3E3-6E2F-4DA0-AF86-0F5DF24B62F5}"/>
              </a:ext>
            </a:extLst>
          </p:cNvPr>
          <p:cNvSpPr/>
          <p:nvPr/>
        </p:nvSpPr>
        <p:spPr>
          <a:xfrm>
            <a:off x="881114" y="-1768595"/>
            <a:ext cx="2918513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640 million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active users, from which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252 million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are paying subscribers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8F1CBCA-2378-8A59-521E-6F5BA290952A}"/>
              </a:ext>
            </a:extLst>
          </p:cNvPr>
          <p:cNvSpPr/>
          <p:nvPr/>
        </p:nvSpPr>
        <p:spPr>
          <a:xfrm>
            <a:off x="3246363" y="-1750362"/>
            <a:ext cx="2485076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Royalty payments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for creators based on the number of streams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A809572-403A-EDC9-441B-590F1567D9FE}"/>
              </a:ext>
            </a:extLst>
          </p:cNvPr>
          <p:cNvSpPr/>
          <p:nvPr/>
        </p:nvSpPr>
        <p:spPr>
          <a:xfrm>
            <a:off x="5731438" y="-1768595"/>
            <a:ext cx="2660937" cy="114962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Spotify for Artists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offers promotional tools like data analytics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CF39118-29F2-C265-DFC8-DEF870C7704A}"/>
              </a:ext>
            </a:extLst>
          </p:cNvPr>
          <p:cNvSpPr/>
          <p:nvPr/>
        </p:nvSpPr>
        <p:spPr>
          <a:xfrm>
            <a:off x="881114" y="-4120292"/>
            <a:ext cx="2365248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1BD760"/>
                </a:solidFill>
              </a:rPr>
              <a:t>Freemium</a:t>
            </a:r>
            <a:endParaRPr lang="en-US" sz="1000" b="1" dirty="0">
              <a:solidFill>
                <a:srgbClr val="1BD760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business model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4DC7E1A-49C2-999B-7542-EEC982F1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6018" y="-4682950"/>
            <a:ext cx="497702" cy="4977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A9E5288-9C6A-BD2F-0495-056E4E3BA8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8334" y="-4674630"/>
            <a:ext cx="497702" cy="4977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B41F8DD-2304-DEC5-FA1E-710B51EE31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8528" y="-4673037"/>
            <a:ext cx="497702" cy="4977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00E1D35-2E02-F5FE-646C-90E5B54E91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5558" y="-4673037"/>
            <a:ext cx="497702" cy="49770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33A1EB7-6BEC-B625-F26A-DC4C0FBC56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98205" y="-2329660"/>
            <a:ext cx="497702" cy="4977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F6AE1-0527-8D9F-8324-81D422BF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62588" y="-2329661"/>
            <a:ext cx="497702" cy="4977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533289C-21F2-C64E-2E3F-0ABC3751939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874211" y="-2335892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4137288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9410298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50%+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8054712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7753815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8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4137288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9410298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50%+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8054712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7753815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732D1E-5C84-A452-AB50-FBEB0B146A74}"/>
              </a:ext>
            </a:extLst>
          </p:cNvPr>
          <p:cNvCxnSpPr>
            <a:cxnSpLocks/>
          </p:cNvCxnSpPr>
          <p:nvPr/>
        </p:nvCxnSpPr>
        <p:spPr>
          <a:xfrm rot="10800000">
            <a:off x="3407344" y="2516555"/>
            <a:ext cx="2918045" cy="405760"/>
          </a:xfrm>
          <a:prstGeom prst="bentConnector3">
            <a:avLst>
              <a:gd name="adj1" fmla="val -13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C1B872-33E1-C37D-A728-B1A4495D596F}"/>
              </a:ext>
            </a:extLst>
          </p:cNvPr>
          <p:cNvSpPr/>
          <p:nvPr/>
        </p:nvSpPr>
        <p:spPr>
          <a:xfrm>
            <a:off x="1628275" y="19851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13-17 engage with the free, ad-supported tier</a:t>
            </a:r>
          </a:p>
        </p:txBody>
      </p:sp>
    </p:spTree>
    <p:extLst>
      <p:ext uri="{BB962C8B-B14F-4D97-AF65-F5344CB8AC3E}">
        <p14:creationId xmlns:p14="http://schemas.microsoft.com/office/powerpoint/2010/main" val="182179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4137288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9410298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50%+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8054712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7753815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732D1E-5C84-A452-AB50-FBEB0B146A74}"/>
              </a:ext>
            </a:extLst>
          </p:cNvPr>
          <p:cNvCxnSpPr>
            <a:cxnSpLocks/>
          </p:cNvCxnSpPr>
          <p:nvPr/>
        </p:nvCxnSpPr>
        <p:spPr>
          <a:xfrm rot="10800000">
            <a:off x="3407344" y="2516555"/>
            <a:ext cx="2918045" cy="405760"/>
          </a:xfrm>
          <a:prstGeom prst="bentConnector3">
            <a:avLst>
              <a:gd name="adj1" fmla="val -13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C1B872-33E1-C37D-A728-B1A4495D596F}"/>
              </a:ext>
            </a:extLst>
          </p:cNvPr>
          <p:cNvSpPr/>
          <p:nvPr/>
        </p:nvSpPr>
        <p:spPr>
          <a:xfrm>
            <a:off x="1628275" y="19851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13-17 engage with the free, ad-supported tier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0A7371-67B5-E5B1-A28D-5C12406E287D}"/>
              </a:ext>
            </a:extLst>
          </p:cNvPr>
          <p:cNvSpPr/>
          <p:nvPr/>
        </p:nvSpPr>
        <p:spPr>
          <a:xfrm>
            <a:off x="1059936" y="4116782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35-55+ are attracted to podcasts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C7A45-85D7-D912-4B59-7076737BF46F}"/>
              </a:ext>
            </a:extLst>
          </p:cNvPr>
          <p:cNvCxnSpPr>
            <a:cxnSpLocks/>
          </p:cNvCxnSpPr>
          <p:nvPr/>
        </p:nvCxnSpPr>
        <p:spPr>
          <a:xfrm flipV="1">
            <a:off x="2720754" y="2824223"/>
            <a:ext cx="2145612" cy="1292559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29A02-A9DD-16AD-CA7B-AA7383141618}"/>
              </a:ext>
            </a:extLst>
          </p:cNvPr>
          <p:cNvCxnSpPr>
            <a:cxnSpLocks/>
          </p:cNvCxnSpPr>
          <p:nvPr/>
        </p:nvCxnSpPr>
        <p:spPr>
          <a:xfrm flipV="1">
            <a:off x="2839005" y="4167559"/>
            <a:ext cx="1134966" cy="14682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40135-CE48-79E0-0CEB-A5594A752CD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839005" y="4648227"/>
            <a:ext cx="1789136" cy="947682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F13FCD-9326-79E3-7AC1-C4D12F82B6A4}"/>
              </a:ext>
            </a:extLst>
          </p:cNvPr>
          <p:cNvGrpSpPr/>
          <p:nvPr/>
        </p:nvGrpSpPr>
        <p:grpSpPr>
          <a:xfrm>
            <a:off x="15729745" y="1813754"/>
            <a:ext cx="5481764" cy="4258402"/>
            <a:chOff x="5292053" y="1866571"/>
            <a:chExt cx="5745327" cy="44631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8C724F-7EBA-2A8A-8AE3-97575825F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849121-E141-7870-E531-F768756349B5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56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-8141785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-2868775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50%+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-4224361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-4525258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732D1E-5C84-A452-AB50-FBEB0B146A74}"/>
              </a:ext>
            </a:extLst>
          </p:cNvPr>
          <p:cNvCxnSpPr>
            <a:cxnSpLocks/>
          </p:cNvCxnSpPr>
          <p:nvPr/>
        </p:nvCxnSpPr>
        <p:spPr>
          <a:xfrm rot="10800000">
            <a:off x="-8871729" y="2516555"/>
            <a:ext cx="2918045" cy="405760"/>
          </a:xfrm>
          <a:prstGeom prst="bentConnector3">
            <a:avLst>
              <a:gd name="adj1" fmla="val -13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C1B872-33E1-C37D-A728-B1A4495D596F}"/>
              </a:ext>
            </a:extLst>
          </p:cNvPr>
          <p:cNvSpPr/>
          <p:nvPr/>
        </p:nvSpPr>
        <p:spPr>
          <a:xfrm>
            <a:off x="-10650798" y="19851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13-17 engage with the free, ad-supported tier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0A7371-67B5-E5B1-A28D-5C12406E287D}"/>
              </a:ext>
            </a:extLst>
          </p:cNvPr>
          <p:cNvSpPr/>
          <p:nvPr/>
        </p:nvSpPr>
        <p:spPr>
          <a:xfrm>
            <a:off x="-11219137" y="4116782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35-55+ are attracted to podcasts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C7A45-85D7-D912-4B59-7076737BF46F}"/>
              </a:ext>
            </a:extLst>
          </p:cNvPr>
          <p:cNvCxnSpPr>
            <a:cxnSpLocks/>
          </p:cNvCxnSpPr>
          <p:nvPr/>
        </p:nvCxnSpPr>
        <p:spPr>
          <a:xfrm flipV="1">
            <a:off x="-9558319" y="2824223"/>
            <a:ext cx="2145612" cy="1292559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29A02-A9DD-16AD-CA7B-AA7383141618}"/>
              </a:ext>
            </a:extLst>
          </p:cNvPr>
          <p:cNvCxnSpPr>
            <a:cxnSpLocks/>
          </p:cNvCxnSpPr>
          <p:nvPr/>
        </p:nvCxnSpPr>
        <p:spPr>
          <a:xfrm flipV="1">
            <a:off x="-9440068" y="4167559"/>
            <a:ext cx="1134966" cy="14682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40135-CE48-79E0-0CEB-A5594A752CD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-9440068" y="4648227"/>
            <a:ext cx="1789136" cy="947682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2A6F548-F0A7-3998-B683-912B517C9036}"/>
              </a:ext>
            </a:extLst>
          </p:cNvPr>
          <p:cNvGrpSpPr/>
          <p:nvPr/>
        </p:nvGrpSpPr>
        <p:grpSpPr>
          <a:xfrm>
            <a:off x="3341816" y="1813754"/>
            <a:ext cx="5481764" cy="4258402"/>
            <a:chOff x="5292053" y="1866571"/>
            <a:chExt cx="5745327" cy="44631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F0A7CE-0C2F-B10F-7947-FFE8427A8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727074-3C92-7A76-FDA8-A8803582E303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24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-8141785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-2868775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+50%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-4224361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-4525258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732D1E-5C84-A452-AB50-FBEB0B146A74}"/>
              </a:ext>
            </a:extLst>
          </p:cNvPr>
          <p:cNvCxnSpPr>
            <a:cxnSpLocks/>
          </p:cNvCxnSpPr>
          <p:nvPr/>
        </p:nvCxnSpPr>
        <p:spPr>
          <a:xfrm rot="10800000">
            <a:off x="-8871729" y="2516555"/>
            <a:ext cx="2918045" cy="405760"/>
          </a:xfrm>
          <a:prstGeom prst="bentConnector3">
            <a:avLst>
              <a:gd name="adj1" fmla="val -13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C1B872-33E1-C37D-A728-B1A4495D596F}"/>
              </a:ext>
            </a:extLst>
          </p:cNvPr>
          <p:cNvSpPr/>
          <p:nvPr/>
        </p:nvSpPr>
        <p:spPr>
          <a:xfrm>
            <a:off x="-10650798" y="19851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13-17 engage with the free, ad-supported tier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0A7371-67B5-E5B1-A28D-5C12406E287D}"/>
              </a:ext>
            </a:extLst>
          </p:cNvPr>
          <p:cNvSpPr/>
          <p:nvPr/>
        </p:nvSpPr>
        <p:spPr>
          <a:xfrm>
            <a:off x="-11219137" y="4116782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35-55+ are attracted to podcasts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C7A45-85D7-D912-4B59-7076737BF46F}"/>
              </a:ext>
            </a:extLst>
          </p:cNvPr>
          <p:cNvCxnSpPr>
            <a:cxnSpLocks/>
          </p:cNvCxnSpPr>
          <p:nvPr/>
        </p:nvCxnSpPr>
        <p:spPr>
          <a:xfrm flipV="1">
            <a:off x="-9558319" y="2824223"/>
            <a:ext cx="2145612" cy="1292559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29A02-A9DD-16AD-CA7B-AA7383141618}"/>
              </a:ext>
            </a:extLst>
          </p:cNvPr>
          <p:cNvCxnSpPr>
            <a:cxnSpLocks/>
          </p:cNvCxnSpPr>
          <p:nvPr/>
        </p:nvCxnSpPr>
        <p:spPr>
          <a:xfrm flipV="1">
            <a:off x="-9440068" y="4167559"/>
            <a:ext cx="1134966" cy="14682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40135-CE48-79E0-0CEB-A5594A752CD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-9440068" y="4648227"/>
            <a:ext cx="1789136" cy="947682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2A6F548-F0A7-3998-B683-912B517C9036}"/>
              </a:ext>
            </a:extLst>
          </p:cNvPr>
          <p:cNvGrpSpPr/>
          <p:nvPr/>
        </p:nvGrpSpPr>
        <p:grpSpPr>
          <a:xfrm>
            <a:off x="3341816" y="1813754"/>
            <a:ext cx="5481764" cy="4258402"/>
            <a:chOff x="5292053" y="1866571"/>
            <a:chExt cx="5745327" cy="44631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F0A7CE-0C2F-B10F-7947-FFE8427A8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727074-3C92-7A76-FDA8-A8803582E303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65A24F-BC2F-6FB1-C080-E2BD1DA6927D}"/>
              </a:ext>
            </a:extLst>
          </p:cNvPr>
          <p:cNvSpPr/>
          <p:nvPr/>
        </p:nvSpPr>
        <p:spPr>
          <a:xfrm>
            <a:off x="993258" y="2042746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Europe and North America remain key markets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A4466-1122-3447-8E61-B238B85BE166}"/>
              </a:ext>
            </a:extLst>
          </p:cNvPr>
          <p:cNvCxnSpPr>
            <a:cxnSpLocks/>
          </p:cNvCxnSpPr>
          <p:nvPr/>
        </p:nvCxnSpPr>
        <p:spPr>
          <a:xfrm>
            <a:off x="2553077" y="3105635"/>
            <a:ext cx="1305374" cy="1619646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AA2B4-F9D8-5C94-4B4E-7FC4B253A799}"/>
              </a:ext>
            </a:extLst>
          </p:cNvPr>
          <p:cNvCxnSpPr>
            <a:cxnSpLocks/>
          </p:cNvCxnSpPr>
          <p:nvPr/>
        </p:nvCxnSpPr>
        <p:spPr>
          <a:xfrm>
            <a:off x="2151218" y="3105635"/>
            <a:ext cx="1211742" cy="1799826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D3AE8-E44B-406B-016A-E75EDDFFC2DE}"/>
              </a:ext>
            </a:extLst>
          </p:cNvPr>
          <p:cNvGrpSpPr/>
          <p:nvPr/>
        </p:nvGrpSpPr>
        <p:grpSpPr>
          <a:xfrm>
            <a:off x="-8141785" y="1858080"/>
            <a:ext cx="3917424" cy="4203346"/>
            <a:chOff x="850422" y="1862374"/>
            <a:chExt cx="4129166" cy="44305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36DED13-066E-9B30-C5DB-2D40E5019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7F0D5-A6DA-F6BA-99B5-8C19547C8B36}"/>
                </a:ext>
              </a:extLst>
            </p:cNvPr>
            <p:cNvSpPr txBox="1"/>
            <p:nvPr/>
          </p:nvSpPr>
          <p:spPr>
            <a:xfrm>
              <a:off x="1367806" y="1862374"/>
              <a:ext cx="3528322" cy="38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C31615-4D87-4AC2-2448-575DB18B3A1F}"/>
              </a:ext>
            </a:extLst>
          </p:cNvPr>
          <p:cNvSpPr/>
          <p:nvPr/>
        </p:nvSpPr>
        <p:spPr>
          <a:xfrm>
            <a:off x="-2868775" y="26709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+50% dominated by young adults aged 18-34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837616-14C7-B787-201F-76D46F26E304}"/>
              </a:ext>
            </a:extLst>
          </p:cNvPr>
          <p:cNvCxnSpPr>
            <a:cxnSpLocks/>
          </p:cNvCxnSpPr>
          <p:nvPr/>
        </p:nvCxnSpPr>
        <p:spPr>
          <a:xfrm>
            <a:off x="-4224361" y="3048000"/>
            <a:ext cx="1355586" cy="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2E67C-6954-66F3-CFF1-ECE75C190DF9}"/>
              </a:ext>
            </a:extLst>
          </p:cNvPr>
          <p:cNvCxnSpPr>
            <a:cxnSpLocks/>
          </p:cNvCxnSpPr>
          <p:nvPr/>
        </p:nvCxnSpPr>
        <p:spPr>
          <a:xfrm flipV="1">
            <a:off x="-4525258" y="3733800"/>
            <a:ext cx="1970048" cy="2072268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732D1E-5C84-A452-AB50-FBEB0B146A74}"/>
              </a:ext>
            </a:extLst>
          </p:cNvPr>
          <p:cNvCxnSpPr>
            <a:cxnSpLocks/>
          </p:cNvCxnSpPr>
          <p:nvPr/>
        </p:nvCxnSpPr>
        <p:spPr>
          <a:xfrm rot="10800000">
            <a:off x="-8871729" y="2516555"/>
            <a:ext cx="2918045" cy="405760"/>
          </a:xfrm>
          <a:prstGeom prst="bentConnector3">
            <a:avLst>
              <a:gd name="adj1" fmla="val -13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C1B872-33E1-C37D-A728-B1A4495D596F}"/>
              </a:ext>
            </a:extLst>
          </p:cNvPr>
          <p:cNvSpPr/>
          <p:nvPr/>
        </p:nvSpPr>
        <p:spPr>
          <a:xfrm>
            <a:off x="-10650798" y="1985111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13-17 engage with the free, ad-supported tier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0A7371-67B5-E5B1-A28D-5C12406E287D}"/>
              </a:ext>
            </a:extLst>
          </p:cNvPr>
          <p:cNvSpPr/>
          <p:nvPr/>
        </p:nvSpPr>
        <p:spPr>
          <a:xfrm>
            <a:off x="-11219137" y="4116782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35-55+ are attracted to podcasts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C7A45-85D7-D912-4B59-7076737BF46F}"/>
              </a:ext>
            </a:extLst>
          </p:cNvPr>
          <p:cNvCxnSpPr>
            <a:cxnSpLocks/>
          </p:cNvCxnSpPr>
          <p:nvPr/>
        </p:nvCxnSpPr>
        <p:spPr>
          <a:xfrm flipV="1">
            <a:off x="-9558319" y="2824223"/>
            <a:ext cx="2145612" cy="1292559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29A02-A9DD-16AD-CA7B-AA7383141618}"/>
              </a:ext>
            </a:extLst>
          </p:cNvPr>
          <p:cNvCxnSpPr>
            <a:cxnSpLocks/>
          </p:cNvCxnSpPr>
          <p:nvPr/>
        </p:nvCxnSpPr>
        <p:spPr>
          <a:xfrm flipV="1">
            <a:off x="-9440068" y="4167559"/>
            <a:ext cx="1134966" cy="146820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40135-CE48-79E0-0CEB-A5594A752CD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-9440068" y="4648227"/>
            <a:ext cx="1789136" cy="947682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2A6F548-F0A7-3998-B683-912B517C9036}"/>
              </a:ext>
            </a:extLst>
          </p:cNvPr>
          <p:cNvGrpSpPr/>
          <p:nvPr/>
        </p:nvGrpSpPr>
        <p:grpSpPr>
          <a:xfrm>
            <a:off x="3341816" y="1813754"/>
            <a:ext cx="5481764" cy="4258402"/>
            <a:chOff x="5292053" y="1866571"/>
            <a:chExt cx="5745327" cy="44631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F0A7CE-0C2F-B10F-7947-FFE8427A8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727074-3C92-7A76-FDA8-A8803582E303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65A24F-BC2F-6FB1-C080-E2BD1DA6927D}"/>
              </a:ext>
            </a:extLst>
          </p:cNvPr>
          <p:cNvSpPr/>
          <p:nvPr/>
        </p:nvSpPr>
        <p:spPr>
          <a:xfrm>
            <a:off x="993258" y="2042746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Europe and North America remain key markets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A4466-1122-3447-8E61-B238B85BE166}"/>
              </a:ext>
            </a:extLst>
          </p:cNvPr>
          <p:cNvCxnSpPr>
            <a:cxnSpLocks/>
          </p:cNvCxnSpPr>
          <p:nvPr/>
        </p:nvCxnSpPr>
        <p:spPr>
          <a:xfrm>
            <a:off x="2553077" y="3105635"/>
            <a:ext cx="1305374" cy="1619646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AA2B4-F9D8-5C94-4B4E-7FC4B253A799}"/>
              </a:ext>
            </a:extLst>
          </p:cNvPr>
          <p:cNvCxnSpPr>
            <a:cxnSpLocks/>
          </p:cNvCxnSpPr>
          <p:nvPr/>
        </p:nvCxnSpPr>
        <p:spPr>
          <a:xfrm>
            <a:off x="2151218" y="3105635"/>
            <a:ext cx="1211742" cy="1799826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AE6CFC-4BB0-C7A0-8A35-89C6AF4BAFF7}"/>
              </a:ext>
            </a:extLst>
          </p:cNvPr>
          <p:cNvSpPr/>
          <p:nvPr/>
        </p:nvSpPr>
        <p:spPr>
          <a:xfrm>
            <a:off x="9419673" y="1824922"/>
            <a:ext cx="1779069" cy="10628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Strong growth in Latin America and other regions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A9D041-5A47-ECB0-0D85-F02A97FE4681}"/>
              </a:ext>
            </a:extLst>
          </p:cNvPr>
          <p:cNvCxnSpPr>
            <a:cxnSpLocks/>
          </p:cNvCxnSpPr>
          <p:nvPr/>
        </p:nvCxnSpPr>
        <p:spPr>
          <a:xfrm flipV="1">
            <a:off x="8775281" y="2719435"/>
            <a:ext cx="644392" cy="443751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940D14-3847-E541-5B99-A4F783D84B2E}"/>
              </a:ext>
            </a:extLst>
          </p:cNvPr>
          <p:cNvCxnSpPr>
            <a:cxnSpLocks/>
          </p:cNvCxnSpPr>
          <p:nvPr/>
        </p:nvCxnSpPr>
        <p:spPr>
          <a:xfrm flipV="1">
            <a:off x="8775281" y="2887811"/>
            <a:ext cx="837038" cy="553176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9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832D2A-EBA1-7AA4-D2EC-0FD215CC90B5}"/>
              </a:ext>
            </a:extLst>
          </p:cNvPr>
          <p:cNvGrpSpPr/>
          <p:nvPr/>
        </p:nvGrpSpPr>
        <p:grpSpPr>
          <a:xfrm>
            <a:off x="972681" y="1779253"/>
            <a:ext cx="3917424" cy="4203346"/>
            <a:chOff x="850422" y="1862374"/>
            <a:chExt cx="4129166" cy="44305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40AA7C-47EA-3C66-D29A-C3D12ACD7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07CA96-B2AE-EE16-16A7-888509697455}"/>
                </a:ext>
              </a:extLst>
            </p:cNvPr>
            <p:cNvSpPr txBox="1"/>
            <p:nvPr/>
          </p:nvSpPr>
          <p:spPr>
            <a:xfrm>
              <a:off x="1284346" y="1862374"/>
              <a:ext cx="3695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82CBF6-C639-A259-5CB2-9EBFD2151A6D}"/>
              </a:ext>
            </a:extLst>
          </p:cNvPr>
          <p:cNvGrpSpPr/>
          <p:nvPr/>
        </p:nvGrpSpPr>
        <p:grpSpPr>
          <a:xfrm>
            <a:off x="5736671" y="1813754"/>
            <a:ext cx="5481764" cy="4258402"/>
            <a:chOff x="5292053" y="1866571"/>
            <a:chExt cx="5745327" cy="446314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99D41E-18C8-D0F2-A2F8-15B5D82B4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C9AAAF-8CC9-2050-9379-7EE6596605E7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E2B299-55CB-37CA-0175-D707C030134D}"/>
              </a:ext>
            </a:extLst>
          </p:cNvPr>
          <p:cNvSpPr txBox="1"/>
          <p:nvPr/>
        </p:nvSpPr>
        <p:spPr>
          <a:xfrm>
            <a:off x="861655" y="788163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D94FE8-A0EA-3A47-8A98-E0C61C7BBA8B}"/>
              </a:ext>
            </a:extLst>
          </p:cNvPr>
          <p:cNvSpPr/>
          <p:nvPr/>
        </p:nvSpPr>
        <p:spPr>
          <a:xfrm>
            <a:off x="4572424" y="1056662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E8988-901F-5CF6-BE40-089D53B63417}"/>
              </a:ext>
            </a:extLst>
          </p:cNvPr>
          <p:cNvSpPr/>
          <p:nvPr/>
        </p:nvSpPr>
        <p:spPr>
          <a:xfrm>
            <a:off x="8302779" y="1056662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1562E-A932-1AAC-3345-B050B997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529164" y="9926156"/>
            <a:ext cx="5842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44BAC-81A6-CAD5-9107-0396BBA79B4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4801843" y="9924563"/>
            <a:ext cx="584200" cy="5842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EE04A4-452D-4E48-20C4-C34E088CF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453" y="9803177"/>
            <a:ext cx="1888451" cy="73030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E070A4-2C46-A9B0-AFA6-AFC107764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822" y="10954451"/>
            <a:ext cx="2059712" cy="42159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BE94B8-6060-1AE7-AF56-AD720CD6D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080" y="11833637"/>
            <a:ext cx="2064454" cy="6193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C5F350-BAE3-B344-C13C-EDCBF3617079}"/>
              </a:ext>
            </a:extLst>
          </p:cNvPr>
          <p:cNvSpPr/>
          <p:nvPr/>
        </p:nvSpPr>
        <p:spPr>
          <a:xfrm>
            <a:off x="733014" y="9400353"/>
            <a:ext cx="3133585" cy="2700206"/>
          </a:xfrm>
          <a:prstGeom prst="roundRect">
            <a:avLst>
              <a:gd name="adj" fmla="val 148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D75753-7135-2FEB-88B3-A0E5770E09CF}"/>
              </a:ext>
            </a:extLst>
          </p:cNvPr>
          <p:cNvSpPr/>
          <p:nvPr/>
        </p:nvSpPr>
        <p:spPr>
          <a:xfrm>
            <a:off x="1014054" y="1055830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Collection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470BD-D066-11B8-81F0-8D0046687005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rcRect/>
          <a:stretch/>
        </p:blipFill>
        <p:spPr>
          <a:xfrm>
            <a:off x="1243474" y="991624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316C37-0CD4-15E3-381C-CACA9D0CBA7B}"/>
              </a:ext>
            </a:extLst>
          </p:cNvPr>
          <p:cNvSpPr/>
          <p:nvPr/>
        </p:nvSpPr>
        <p:spPr>
          <a:xfrm>
            <a:off x="861654" y="2176593"/>
            <a:ext cx="3133585" cy="2504814"/>
          </a:xfrm>
          <a:prstGeom prst="roundRect">
            <a:avLst>
              <a:gd name="adj" fmla="val 18485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Company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overview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EBC6-6F12-85B7-1B29-CD9E98E9F1F3}"/>
              </a:ext>
            </a:extLst>
          </p:cNvPr>
          <p:cNvSpPr txBox="1"/>
          <p:nvPr/>
        </p:nvSpPr>
        <p:spPr>
          <a:xfrm>
            <a:off x="861655" y="-6352536"/>
            <a:ext cx="279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Our team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0D58FB-DA54-A1CC-C241-380CF68AF12C}"/>
              </a:ext>
            </a:extLst>
          </p:cNvPr>
          <p:cNvSpPr/>
          <p:nvPr/>
        </p:nvSpPr>
        <p:spPr>
          <a:xfrm>
            <a:off x="947957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9509F2-70D7-E173-B1FC-EC1B583A640E}"/>
              </a:ext>
            </a:extLst>
          </p:cNvPr>
          <p:cNvSpPr/>
          <p:nvPr/>
        </p:nvSpPr>
        <p:spPr>
          <a:xfrm>
            <a:off x="888344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5947-F7AA-9F54-B615-842970E1FB11}"/>
              </a:ext>
            </a:extLst>
          </p:cNvPr>
          <p:cNvSpPr txBox="1"/>
          <p:nvPr/>
        </p:nvSpPr>
        <p:spPr>
          <a:xfrm>
            <a:off x="675046" y="-3056160"/>
            <a:ext cx="20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BD760"/>
                </a:solidFill>
                <a:latin typeface=""/>
              </a:rPr>
              <a:t>Rudaina A. Mitman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4C99C-4335-BEF4-5EFE-FD8B6F1026E4}"/>
              </a:ext>
            </a:extLst>
          </p:cNvPr>
          <p:cNvSpPr txBox="1"/>
          <p:nvPr/>
        </p:nvSpPr>
        <p:spPr>
          <a:xfrm>
            <a:off x="676361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MBA/MS Information Systems Technology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01B457-12DC-1E2F-2D65-33F206E48FAD}"/>
              </a:ext>
            </a:extLst>
          </p:cNvPr>
          <p:cNvSpPr/>
          <p:nvPr/>
        </p:nvSpPr>
        <p:spPr>
          <a:xfrm>
            <a:off x="3152021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EB3083-84C1-90F7-9DAC-AFBDE5225D48}"/>
              </a:ext>
            </a:extLst>
          </p:cNvPr>
          <p:cNvSpPr/>
          <p:nvPr/>
        </p:nvSpPr>
        <p:spPr>
          <a:xfrm>
            <a:off x="3092408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C701F9-F5FD-E95E-A565-E76B5FBB4138}"/>
              </a:ext>
            </a:extLst>
          </p:cNvPr>
          <p:cNvSpPr/>
          <p:nvPr/>
        </p:nvSpPr>
        <p:spPr>
          <a:xfrm>
            <a:off x="5356085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FBEAF6-8FA4-3AFC-B6F2-C9B9F0CF2AFD}"/>
              </a:ext>
            </a:extLst>
          </p:cNvPr>
          <p:cNvSpPr/>
          <p:nvPr/>
        </p:nvSpPr>
        <p:spPr>
          <a:xfrm>
            <a:off x="5296472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DD2B60-B75F-112D-ECF0-470A3C299C04}"/>
              </a:ext>
            </a:extLst>
          </p:cNvPr>
          <p:cNvSpPr/>
          <p:nvPr/>
        </p:nvSpPr>
        <p:spPr>
          <a:xfrm>
            <a:off x="7560149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BAB72-6C4F-3573-C4A6-B44385D75BFA}"/>
              </a:ext>
            </a:extLst>
          </p:cNvPr>
          <p:cNvSpPr/>
          <p:nvPr/>
        </p:nvSpPr>
        <p:spPr>
          <a:xfrm>
            <a:off x="7500536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70D9E-E91D-AE9B-5A82-65915B83F10D}"/>
              </a:ext>
            </a:extLst>
          </p:cNvPr>
          <p:cNvSpPr txBox="1"/>
          <p:nvPr/>
        </p:nvSpPr>
        <p:spPr>
          <a:xfrm>
            <a:off x="675044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E67AA2-76F3-24DB-4308-AE7BE1D39716}"/>
              </a:ext>
            </a:extLst>
          </p:cNvPr>
          <p:cNvSpPr/>
          <p:nvPr/>
        </p:nvSpPr>
        <p:spPr>
          <a:xfrm>
            <a:off x="9764213" y="-4959864"/>
            <a:ext cx="1516692" cy="15166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5AB0F6-BFDE-3203-587F-EB1B49AD3720}"/>
              </a:ext>
            </a:extLst>
          </p:cNvPr>
          <p:cNvSpPr/>
          <p:nvPr/>
        </p:nvSpPr>
        <p:spPr>
          <a:xfrm>
            <a:off x="9704600" y="-5019475"/>
            <a:ext cx="1635916" cy="1635914"/>
          </a:xfrm>
          <a:prstGeom prst="ellipse">
            <a:avLst/>
          </a:prstGeom>
          <a:noFill/>
          <a:ln w="28575">
            <a:solidFill>
              <a:srgbClr val="1B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BB7CD-67AD-5D9D-0594-391A52A16056}"/>
              </a:ext>
            </a:extLst>
          </p:cNvPr>
          <p:cNvSpPr txBox="1"/>
          <p:nvPr/>
        </p:nvSpPr>
        <p:spPr>
          <a:xfrm>
            <a:off x="290448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Ali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Alansari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3FE5E3-4ADA-8297-8A98-4017787E16F8}"/>
              </a:ext>
            </a:extLst>
          </p:cNvPr>
          <p:cNvSpPr txBox="1"/>
          <p:nvPr/>
        </p:nvSpPr>
        <p:spPr>
          <a:xfrm>
            <a:off x="290579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4402B0-CD9F-DDA2-1025-1A1FA03B77C0}"/>
              </a:ext>
            </a:extLst>
          </p:cNvPr>
          <p:cNvSpPr txBox="1"/>
          <p:nvPr/>
        </p:nvSpPr>
        <p:spPr>
          <a:xfrm>
            <a:off x="290448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E229CD-D5EC-9EAF-EC67-60E285574205}"/>
              </a:ext>
            </a:extLst>
          </p:cNvPr>
          <p:cNvSpPr txBox="1"/>
          <p:nvPr/>
        </p:nvSpPr>
        <p:spPr>
          <a:xfrm>
            <a:off x="5109862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Saif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</a:t>
            </a:r>
            <a:r>
              <a:rPr lang="en-US" sz="1400" b="1" dirty="0" err="1">
                <a:solidFill>
                  <a:srgbClr val="1BD760"/>
                </a:solidFill>
                <a:latin typeface=""/>
              </a:rPr>
              <a:t>Alneyadi</a:t>
            </a:r>
            <a:endParaRPr lang="en-US" sz="1400" b="1" dirty="0">
              <a:solidFill>
                <a:srgbClr val="1BD760"/>
              </a:solidFill>
              <a:latin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8AE4B6-07A8-7E0C-F2CE-8F06C7F4A80B}"/>
              </a:ext>
            </a:extLst>
          </p:cNvPr>
          <p:cNvSpPr txBox="1"/>
          <p:nvPr/>
        </p:nvSpPr>
        <p:spPr>
          <a:xfrm>
            <a:off x="5111177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5E725-55C5-7776-67F8-2083E8288200}"/>
              </a:ext>
            </a:extLst>
          </p:cNvPr>
          <p:cNvSpPr txBox="1"/>
          <p:nvPr/>
        </p:nvSpPr>
        <p:spPr>
          <a:xfrm>
            <a:off x="5109860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74318-DAAF-2C9A-D17F-F97DAAAA2B32}"/>
              </a:ext>
            </a:extLst>
          </p:cNvPr>
          <p:cNvSpPr txBox="1"/>
          <p:nvPr/>
        </p:nvSpPr>
        <p:spPr>
          <a:xfrm>
            <a:off x="7339298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BD760"/>
                </a:solidFill>
                <a:latin typeface=""/>
              </a:rPr>
              <a:t>Ruthvik</a:t>
            </a:r>
            <a:r>
              <a:rPr lang="en-US" sz="1400" b="1" dirty="0">
                <a:solidFill>
                  <a:srgbClr val="1BD760"/>
                </a:solidFill>
                <a:latin typeface=""/>
              </a:rPr>
              <a:t> Vijayakumar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2D6FB1-8D99-A2E1-555A-DC21AC6D7C1E}"/>
              </a:ext>
            </a:extLst>
          </p:cNvPr>
          <p:cNvSpPr txBox="1"/>
          <p:nvPr/>
        </p:nvSpPr>
        <p:spPr>
          <a:xfrm>
            <a:off x="7340613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A79E1-0114-5C6F-8F52-50DD4EFE2EB1}"/>
              </a:ext>
            </a:extLst>
          </p:cNvPr>
          <p:cNvSpPr txBox="1"/>
          <p:nvPr/>
        </p:nvSpPr>
        <p:spPr>
          <a:xfrm>
            <a:off x="7339296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CC88E-6225-6165-3F03-200B28E94F6C}"/>
              </a:ext>
            </a:extLst>
          </p:cNvPr>
          <p:cNvSpPr txBox="1"/>
          <p:nvPr/>
        </p:nvSpPr>
        <p:spPr>
          <a:xfrm>
            <a:off x="9517990" y="-3056160"/>
            <a:ext cx="203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BD760"/>
                </a:solidFill>
                <a:latin typeface=""/>
              </a:rPr>
              <a:t>Sanjay Devang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FEC0B-DF5F-3C05-9D4B-85BE073D9040}"/>
              </a:ext>
            </a:extLst>
          </p:cNvPr>
          <p:cNvSpPr txBox="1"/>
          <p:nvPr/>
        </p:nvSpPr>
        <p:spPr>
          <a:xfrm>
            <a:off x="9519305" y="-2666508"/>
            <a:ext cx="20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"/>
              </a:rPr>
              <a:t>MS Information Systems Technology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30B161-F54B-7C48-011A-7BDD4567F1D0}"/>
              </a:ext>
            </a:extLst>
          </p:cNvPr>
          <p:cNvSpPr txBox="1"/>
          <p:nvPr/>
        </p:nvSpPr>
        <p:spPr>
          <a:xfrm>
            <a:off x="9517988" y="-2066071"/>
            <a:ext cx="2030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"/>
              </a:rPr>
              <a:t>Industry of expertise:</a:t>
            </a:r>
          </a:p>
          <a:p>
            <a:r>
              <a:rPr lang="en-US" sz="1400" dirty="0">
                <a:solidFill>
                  <a:schemeClr val="bg1"/>
                </a:solidFill>
                <a:latin typeface=""/>
              </a:rPr>
              <a:t>Consulting, Finance, FinTech, Media, International Org.</a:t>
            </a:r>
          </a:p>
        </p:txBody>
      </p:sp>
    </p:spTree>
    <p:extLst>
      <p:ext uri="{BB962C8B-B14F-4D97-AF65-F5344CB8AC3E}">
        <p14:creationId xmlns:p14="http://schemas.microsoft.com/office/powerpoint/2010/main" val="203290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1CBA3-5C69-90BE-01B8-3A134D6595CE}"/>
              </a:ext>
            </a:extLst>
          </p:cNvPr>
          <p:cNvSpPr txBox="1"/>
          <p:nvPr/>
        </p:nvSpPr>
        <p:spPr>
          <a:xfrm>
            <a:off x="861655" y="-6417841"/>
            <a:ext cx="570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User Demographics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0E386-168B-91B3-DCA7-D3CD05B2C103}"/>
              </a:ext>
            </a:extLst>
          </p:cNvPr>
          <p:cNvGrpSpPr/>
          <p:nvPr/>
        </p:nvGrpSpPr>
        <p:grpSpPr>
          <a:xfrm>
            <a:off x="972681" y="-5296458"/>
            <a:ext cx="3917424" cy="4203346"/>
            <a:chOff x="850422" y="1862374"/>
            <a:chExt cx="4129166" cy="4430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0E58D1-76FE-70A3-2B4B-C608572F1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4" t="11838" r="7715" b="10313"/>
            <a:stretch/>
          </p:blipFill>
          <p:spPr>
            <a:xfrm>
              <a:off x="850422" y="2609962"/>
              <a:ext cx="4129166" cy="36829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3C8FD5-B22B-1987-E164-9EE94BF33AC6}"/>
                </a:ext>
              </a:extLst>
            </p:cNvPr>
            <p:cNvSpPr txBox="1"/>
            <p:nvPr/>
          </p:nvSpPr>
          <p:spPr>
            <a:xfrm>
              <a:off x="1284346" y="1862374"/>
              <a:ext cx="3695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Age Demographics (%)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5B6809-33CB-291B-2920-CE11815A0A47}"/>
              </a:ext>
            </a:extLst>
          </p:cNvPr>
          <p:cNvGrpSpPr/>
          <p:nvPr/>
        </p:nvGrpSpPr>
        <p:grpSpPr>
          <a:xfrm>
            <a:off x="5736671" y="-5261957"/>
            <a:ext cx="5481764" cy="4258402"/>
            <a:chOff x="5292053" y="1866571"/>
            <a:chExt cx="5745327" cy="44631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53E7B-7CC6-21CD-F713-FCFF4EBDD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7" t="18663" r="2155" b="15209"/>
            <a:stretch/>
          </p:blipFill>
          <p:spPr>
            <a:xfrm>
              <a:off x="5292053" y="2236024"/>
              <a:ext cx="5745327" cy="40936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DF992-1B4C-9CC9-A64C-EF088DA68CC3}"/>
                </a:ext>
              </a:extLst>
            </p:cNvPr>
            <p:cNvSpPr txBox="1"/>
            <p:nvPr/>
          </p:nvSpPr>
          <p:spPr>
            <a:xfrm>
              <a:off x="6762214" y="1866571"/>
              <a:ext cx="3299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Spotify Annual Users (mm)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F42CDF-9713-A571-0D4D-95E8B0754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453" y="2579417"/>
            <a:ext cx="1888451" cy="73030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9E6E98-2AA0-8B53-7EFF-A7B531552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822" y="3730691"/>
            <a:ext cx="2059712" cy="421597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DB9A86-E52E-6DA9-4CE8-1AB5A16D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080" y="4609877"/>
            <a:ext cx="2064454" cy="619336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A3CC98D-D529-86B2-BEEE-AD9692F42395}"/>
              </a:ext>
            </a:extLst>
          </p:cNvPr>
          <p:cNvSpPr/>
          <p:nvPr/>
        </p:nvSpPr>
        <p:spPr>
          <a:xfrm>
            <a:off x="733014" y="2176593"/>
            <a:ext cx="3133585" cy="2700206"/>
          </a:xfrm>
          <a:prstGeom prst="roundRect">
            <a:avLst>
              <a:gd name="adj" fmla="val 148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58A65E-45F8-C46B-35A5-AF885529BC1C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Collection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5869EF-03ED-808D-F22D-DAB92139CB9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128AFB-24AD-B05A-F19B-3798FAFCE978}"/>
              </a:ext>
            </a:extLst>
          </p:cNvPr>
          <p:cNvSpPr/>
          <p:nvPr/>
        </p:nvSpPr>
        <p:spPr>
          <a:xfrm>
            <a:off x="733014" y="2176593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Collection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F42CDF-9713-A571-0D4D-95E8B075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53" y="2579417"/>
            <a:ext cx="1888451" cy="73030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9E6E98-2AA0-8B53-7EFF-A7B531552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822" y="3730691"/>
            <a:ext cx="2059712" cy="421597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DB9A86-E52E-6DA9-4CE8-1AB5A16D6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80" y="4609877"/>
            <a:ext cx="2064454" cy="619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B650D-98B5-4E87-36BD-C667068A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DA4D0-CD2F-9B1C-7060-11F9D50285CA}"/>
              </a:ext>
            </a:extLst>
          </p:cNvPr>
          <p:cNvSpPr/>
          <p:nvPr/>
        </p:nvSpPr>
        <p:spPr>
          <a:xfrm>
            <a:off x="4466405" y="2184914"/>
            <a:ext cx="3133585" cy="3513153"/>
          </a:xfrm>
          <a:prstGeom prst="roundRect">
            <a:avLst>
              <a:gd name="adj" fmla="val 1517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F42CDF-9713-A571-0D4D-95E8B075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453" y="2579417"/>
            <a:ext cx="1888451" cy="73030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9E6E98-2AA0-8B53-7EFF-A7B53155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822" y="3730691"/>
            <a:ext cx="2059712" cy="421597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DB9A86-E52E-6DA9-4CE8-1AB5A16D6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080" y="4609877"/>
            <a:ext cx="2064454" cy="61933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763EF2-5560-5598-1881-24EA05BE14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BD6173-06DF-F7AF-F484-DBB73E4765DA}"/>
              </a:ext>
            </a:extLst>
          </p:cNvPr>
          <p:cNvSpPr/>
          <p:nvPr/>
        </p:nvSpPr>
        <p:spPr>
          <a:xfrm>
            <a:off x="733014" y="2176593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Collection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F42CDF-9713-A571-0D4D-95E8B075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53" y="2579417"/>
            <a:ext cx="1888451" cy="73030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9E6E98-2AA0-8B53-7EFF-A7B531552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822" y="3730691"/>
            <a:ext cx="2059712" cy="421597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DB9A86-E52E-6DA9-4CE8-1AB5A16D6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80" y="4609877"/>
            <a:ext cx="2064454" cy="619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822C3-B669-1A49-AD2B-75B1908B0C8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6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BD6173-06DF-F7AF-F484-DBB73E4765DA}"/>
              </a:ext>
            </a:extLst>
          </p:cNvPr>
          <p:cNvSpPr/>
          <p:nvPr/>
        </p:nvSpPr>
        <p:spPr>
          <a:xfrm>
            <a:off x="733014" y="2176593"/>
            <a:ext cx="3133585" cy="2700206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Collection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7822C3-B669-1A49-AD2B-75B1908B0C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7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C54A96-4A62-CB60-5E38-1A8A141176B8}"/>
              </a:ext>
            </a:extLst>
          </p:cNvPr>
          <p:cNvSpPr/>
          <p:nvPr/>
        </p:nvSpPr>
        <p:spPr>
          <a:xfrm>
            <a:off x="4466405" y="2184914"/>
            <a:ext cx="3133585" cy="3513153"/>
          </a:xfrm>
          <a:prstGeom prst="roundRect">
            <a:avLst>
              <a:gd name="adj" fmla="val 151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0F1E94-FEEF-B541-6B0D-6C8EF62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573" y="2751878"/>
            <a:ext cx="1824923" cy="456231"/>
          </a:xfrm>
          <a:prstGeom prst="rect">
            <a:avLst/>
          </a:prstGeom>
        </p:spPr>
      </p:pic>
      <p:pic>
        <p:nvPicPr>
          <p:cNvPr id="22" name="Picture 21" descr="A black background with a play button&#10;&#10;Description automatically generated">
            <a:extLst>
              <a:ext uri="{FF2B5EF4-FFF2-40B4-BE49-F238E27FC236}">
                <a16:creationId xmlns:a16="http://schemas.microsoft.com/office/drawing/2014/main" id="{DAB5A1CA-62AE-FDFA-A018-C617D1213B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l="12108" t="27425" r="11675" b="29677"/>
          <a:stretch/>
        </p:blipFill>
        <p:spPr>
          <a:xfrm>
            <a:off x="8708408" y="3551118"/>
            <a:ext cx="2107251" cy="6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6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C11B8D-008D-F251-B1EE-2ABAFB46A22B}"/>
              </a:ext>
            </a:extLst>
          </p:cNvPr>
          <p:cNvSpPr/>
          <p:nvPr/>
        </p:nvSpPr>
        <p:spPr>
          <a:xfrm>
            <a:off x="8196760" y="2184913"/>
            <a:ext cx="3133585" cy="2580127"/>
          </a:xfrm>
          <a:prstGeom prst="roundRect">
            <a:avLst>
              <a:gd name="adj" fmla="val 1483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E5001E-F388-1C52-3077-C8F63F17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573" y="2751878"/>
            <a:ext cx="1824923" cy="456231"/>
          </a:xfrm>
          <a:prstGeom prst="rect">
            <a:avLst/>
          </a:prstGeom>
        </p:spPr>
      </p:pic>
      <p:pic>
        <p:nvPicPr>
          <p:cNvPr id="24" name="Picture 23" descr="A black background with a play button&#10;&#10;Description automatically generated">
            <a:extLst>
              <a:ext uri="{FF2B5EF4-FFF2-40B4-BE49-F238E27FC236}">
                <a16:creationId xmlns:a16="http://schemas.microsoft.com/office/drawing/2014/main" id="{C0BD8886-BDED-C8C6-AA7A-C9AD23D5C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l="12108" t="27425" r="11675" b="29677"/>
          <a:stretch/>
        </p:blipFill>
        <p:spPr>
          <a:xfrm>
            <a:off x="8708408" y="3551118"/>
            <a:ext cx="2107251" cy="6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4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C54A96-4A62-CB60-5E38-1A8A141176B8}"/>
              </a:ext>
            </a:extLst>
          </p:cNvPr>
          <p:cNvSpPr/>
          <p:nvPr/>
        </p:nvSpPr>
        <p:spPr>
          <a:xfrm>
            <a:off x="4466405" y="2184914"/>
            <a:ext cx="3133585" cy="3513153"/>
          </a:xfrm>
          <a:prstGeom prst="roundRect">
            <a:avLst>
              <a:gd name="adj" fmla="val 151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0F1E94-FEEF-B541-6B0D-6C8EF62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573" y="2751878"/>
            <a:ext cx="1824923" cy="456231"/>
          </a:xfrm>
          <a:prstGeom prst="rect">
            <a:avLst/>
          </a:prstGeom>
        </p:spPr>
      </p:pic>
      <p:pic>
        <p:nvPicPr>
          <p:cNvPr id="22" name="Picture 21" descr="A black background with a play button&#10;&#10;Description automatically generated">
            <a:extLst>
              <a:ext uri="{FF2B5EF4-FFF2-40B4-BE49-F238E27FC236}">
                <a16:creationId xmlns:a16="http://schemas.microsoft.com/office/drawing/2014/main" id="{DAB5A1CA-62AE-FDFA-A018-C617D1213B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l="12108" t="27425" r="11675" b="29677"/>
          <a:stretch/>
        </p:blipFill>
        <p:spPr>
          <a:xfrm>
            <a:off x="8708408" y="3551118"/>
            <a:ext cx="2107251" cy="6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C54A96-4A62-CB60-5E38-1A8A141176B8}"/>
              </a:ext>
            </a:extLst>
          </p:cNvPr>
          <p:cNvSpPr/>
          <p:nvPr/>
        </p:nvSpPr>
        <p:spPr>
          <a:xfrm>
            <a:off x="4466405" y="2184914"/>
            <a:ext cx="3133585" cy="3513153"/>
          </a:xfrm>
          <a:prstGeom prst="roundRect">
            <a:avLst>
              <a:gd name="adj" fmla="val 151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DDFE92-29B3-9505-DC28-18765BD36113}"/>
              </a:ext>
            </a:extLst>
          </p:cNvPr>
          <p:cNvSpPr/>
          <p:nvPr/>
        </p:nvSpPr>
        <p:spPr>
          <a:xfrm>
            <a:off x="8196760" y="2184913"/>
            <a:ext cx="3133585" cy="3151857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1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252018-B463-2DF4-3986-C458A31A1C1F}"/>
              </a:ext>
            </a:extLst>
          </p:cNvPr>
          <p:cNvSpPr/>
          <p:nvPr/>
        </p:nvSpPr>
        <p:spPr>
          <a:xfrm>
            <a:off x="4529207" y="2176593"/>
            <a:ext cx="3133585" cy="3377995"/>
          </a:xfrm>
          <a:prstGeom prst="roundRect">
            <a:avLst>
              <a:gd name="adj" fmla="val 129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B8CB8-BE49-9291-18C4-F44A16C56772}"/>
              </a:ext>
            </a:extLst>
          </p:cNvPr>
          <p:cNvSpPr/>
          <p:nvPr/>
        </p:nvSpPr>
        <p:spPr>
          <a:xfrm>
            <a:off x="861655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8045F4-397C-22C9-1373-9DCE4596663B}"/>
              </a:ext>
            </a:extLst>
          </p:cNvPr>
          <p:cNvSpPr/>
          <p:nvPr/>
        </p:nvSpPr>
        <p:spPr>
          <a:xfrm>
            <a:off x="4529207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financial 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9693CE-DA6D-3C9A-2BAB-664D31A51884}"/>
              </a:ext>
            </a:extLst>
          </p:cNvPr>
          <p:cNvSpPr/>
          <p:nvPr/>
        </p:nvSpPr>
        <p:spPr>
          <a:xfrm>
            <a:off x="8292309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41779-35C0-DF6A-E329-5E3DA543627C}"/>
              </a:ext>
            </a:extLst>
          </p:cNvPr>
          <p:cNvSpPr/>
          <p:nvPr/>
        </p:nvSpPr>
        <p:spPr>
          <a:xfrm>
            <a:off x="8288207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</p:spTree>
    <p:extLst>
      <p:ext uri="{BB962C8B-B14F-4D97-AF65-F5344CB8AC3E}">
        <p14:creationId xmlns:p14="http://schemas.microsoft.com/office/powerpoint/2010/main" val="352686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4572424" y="334286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1843" y="2700803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33454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692483"/>
            <a:ext cx="584200" cy="584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D0DC9-A391-2541-E656-38DD42D5259E}"/>
              </a:ext>
            </a:extLst>
          </p:cNvPr>
          <p:cNvSpPr/>
          <p:nvPr/>
        </p:nvSpPr>
        <p:spPr>
          <a:xfrm>
            <a:off x="8302779" y="334286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5D5B96-6F30-E2E8-C9AC-CD1F9130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29164" y="2702396"/>
            <a:ext cx="584200" cy="58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03E5C8-2C37-7D8D-8347-AC5C5728166C}"/>
              </a:ext>
            </a:extLst>
          </p:cNvPr>
          <p:cNvSpPr txBox="1"/>
          <p:nvPr/>
        </p:nvSpPr>
        <p:spPr>
          <a:xfrm>
            <a:off x="861655" y="787146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FBDA48-1E93-8DC7-A14C-795636F77295}"/>
              </a:ext>
            </a:extLst>
          </p:cNvPr>
          <p:cNvSpPr/>
          <p:nvPr/>
        </p:nvSpPr>
        <p:spPr>
          <a:xfrm>
            <a:off x="6463991" y="1029165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08FEC8-EA8B-D815-0873-5631C2D628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6657368" y="9649595"/>
            <a:ext cx="584200" cy="584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443716-1D8C-1BEA-F859-5CEEF3869467}"/>
              </a:ext>
            </a:extLst>
          </p:cNvPr>
          <p:cNvSpPr/>
          <p:nvPr/>
        </p:nvSpPr>
        <p:spPr>
          <a:xfrm>
            <a:off x="1014054" y="1029165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tx1"/>
                </a:solidFill>
              </a:rPr>
              <a:t>AnswerThePublic</a:t>
            </a:r>
            <a:r>
              <a:rPr lang="en-US" sz="1600" dirty="0">
                <a:solidFill>
                  <a:schemeClr val="tx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F084E-4CE8-541E-AC66-863203161A3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243474" y="964959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6463991" y="307806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6657368" y="2436005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07806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tx1"/>
                </a:solidFill>
              </a:rPr>
              <a:t>AnswerThePublic</a:t>
            </a:r>
            <a:r>
              <a:rPr lang="en-US" sz="1600" dirty="0">
                <a:solidFill>
                  <a:schemeClr val="tx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43474" y="2436006"/>
            <a:ext cx="584200" cy="584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3B56E-7134-7D37-C542-1865D75851ED}"/>
              </a:ext>
            </a:extLst>
          </p:cNvPr>
          <p:cNvSpPr txBox="1"/>
          <p:nvPr/>
        </p:nvSpPr>
        <p:spPr>
          <a:xfrm>
            <a:off x="861655" y="-6504920"/>
            <a:ext cx="10632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Methodology of conducting analyses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946267-4684-20B3-4C11-9455A3AB2E7F}"/>
              </a:ext>
            </a:extLst>
          </p:cNvPr>
          <p:cNvSpPr/>
          <p:nvPr/>
        </p:nvSpPr>
        <p:spPr>
          <a:xfrm>
            <a:off x="4572424" y="-3819930"/>
            <a:ext cx="2918513" cy="211814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Competitive Analysis &amp; Benchmarking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Analyzed market Share, UX, monetization strategies, engagement levels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EFE94-486C-CB13-81EA-61C58104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1843" y="-4461987"/>
            <a:ext cx="584200" cy="584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6FBC7F-5D26-7271-9CDF-82722E5FBE8B}"/>
              </a:ext>
            </a:extLst>
          </p:cNvPr>
          <p:cNvSpPr/>
          <p:nvPr/>
        </p:nvSpPr>
        <p:spPr>
          <a:xfrm>
            <a:off x="1014054" y="-3828250"/>
            <a:ext cx="2569803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 Collection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E.g. engagement metrics, subscription trends, and financial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F3186-8108-1D16-0D5E-8FFD2AEF28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3474" y="-4470307"/>
            <a:ext cx="584200" cy="58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586771-8DE9-17D0-0922-0B4275A6FC0D}"/>
              </a:ext>
            </a:extLst>
          </p:cNvPr>
          <p:cNvSpPr/>
          <p:nvPr/>
        </p:nvSpPr>
        <p:spPr>
          <a:xfrm>
            <a:off x="8302779" y="-3819930"/>
            <a:ext cx="2918513" cy="1694653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Recommendation Development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Actionable strategies to upsell plans and enhance monetization strategies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451CA0-F726-B8BA-39CC-8C754DC2E0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29164" y="-446039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8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6D373F-D575-3A0C-82F6-3222B703FF86}"/>
              </a:ext>
            </a:extLst>
          </p:cNvPr>
          <p:cNvSpPr/>
          <p:nvPr/>
        </p:nvSpPr>
        <p:spPr>
          <a:xfrm>
            <a:off x="733013" y="2074125"/>
            <a:ext cx="5188285" cy="2880731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6463991" y="307806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6657368" y="2436005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07806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tx1"/>
                </a:solidFill>
              </a:rPr>
              <a:t>AnswerThePublic</a:t>
            </a:r>
            <a:r>
              <a:rPr lang="en-US" sz="1600" dirty="0">
                <a:solidFill>
                  <a:schemeClr val="tx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1243474" y="243600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981916-4039-945F-25AB-3F93791784CF}"/>
              </a:ext>
            </a:extLst>
          </p:cNvPr>
          <p:cNvSpPr/>
          <p:nvPr/>
        </p:nvSpPr>
        <p:spPr>
          <a:xfrm>
            <a:off x="6226825" y="2074124"/>
            <a:ext cx="5188285" cy="3813719"/>
          </a:xfrm>
          <a:prstGeom prst="roundRect">
            <a:avLst>
              <a:gd name="adj" fmla="val 12203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6463991" y="307806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6657368" y="2436005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07806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bg1"/>
                </a:solidFill>
              </a:rPr>
              <a:t>AnswerThePublic</a:t>
            </a:r>
            <a:r>
              <a:rPr lang="en-US" sz="1600" dirty="0">
                <a:solidFill>
                  <a:schemeClr val="bg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43600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6463991" y="307806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57368" y="2436005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07806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bg1"/>
                </a:solidFill>
              </a:rPr>
              <a:t>AnswerThePublic</a:t>
            </a:r>
            <a:r>
              <a:rPr lang="en-US" sz="1600" dirty="0">
                <a:solidFill>
                  <a:schemeClr val="bg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43600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9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F97265-6E4E-442F-545C-32C0973ACCC3}"/>
              </a:ext>
            </a:extLst>
          </p:cNvPr>
          <p:cNvSpPr/>
          <p:nvPr/>
        </p:nvSpPr>
        <p:spPr>
          <a:xfrm>
            <a:off x="6463991" y="3078062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6E5CD-AD92-86E6-C885-CA9D784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57368" y="2436005"/>
            <a:ext cx="584200" cy="584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A5C5B1-6EDD-A67A-91B3-D32F1EF705C4}"/>
              </a:ext>
            </a:extLst>
          </p:cNvPr>
          <p:cNvSpPr/>
          <p:nvPr/>
        </p:nvSpPr>
        <p:spPr>
          <a:xfrm>
            <a:off x="1014054" y="3078062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bg1"/>
                </a:solidFill>
              </a:rPr>
              <a:t>AnswerThePublic</a:t>
            </a:r>
            <a:r>
              <a:rPr lang="en-US" sz="1600" dirty="0">
                <a:solidFill>
                  <a:schemeClr val="bg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228615-710B-C02E-DCA6-89AD5B0A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2436006"/>
            <a:ext cx="584200" cy="584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50DDD60-97BB-C524-C5BC-CCA73738BE5D}"/>
              </a:ext>
            </a:extLst>
          </p:cNvPr>
          <p:cNvSpPr txBox="1"/>
          <p:nvPr/>
        </p:nvSpPr>
        <p:spPr>
          <a:xfrm>
            <a:off x="861655" y="76301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678EA6-1E8A-8CA6-FE00-5175DD2F941E}"/>
              </a:ext>
            </a:extLst>
          </p:cNvPr>
          <p:cNvSpPr txBox="1"/>
          <p:nvPr/>
        </p:nvSpPr>
        <p:spPr>
          <a:xfrm>
            <a:off x="941085" y="88692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0E80FAA-B857-4BB5-7E9F-29973BABD34C}"/>
              </a:ext>
            </a:extLst>
          </p:cNvPr>
          <p:cNvSpPr/>
          <p:nvPr/>
        </p:nvSpPr>
        <p:spPr>
          <a:xfrm>
            <a:off x="1031633" y="98554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A975E2-0512-8748-F08C-35DC6A52C30F}"/>
              </a:ext>
            </a:extLst>
          </p:cNvPr>
          <p:cNvSpPr txBox="1"/>
          <p:nvPr/>
        </p:nvSpPr>
        <p:spPr>
          <a:xfrm>
            <a:off x="941085" y="94085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4720A4-7A6C-454D-2757-65C5A5BF168F}"/>
              </a:ext>
            </a:extLst>
          </p:cNvPr>
          <p:cNvSpPr txBox="1"/>
          <p:nvPr/>
        </p:nvSpPr>
        <p:spPr>
          <a:xfrm>
            <a:off x="5721698" y="98554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54392E-812E-058E-97FF-69705A6D3716}"/>
              </a:ext>
            </a:extLst>
          </p:cNvPr>
          <p:cNvSpPr txBox="1"/>
          <p:nvPr/>
        </p:nvSpPr>
        <p:spPr>
          <a:xfrm>
            <a:off x="6504076" y="98554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F39D9A-7C25-B8A4-0058-5382FF1B05E7}"/>
              </a:ext>
            </a:extLst>
          </p:cNvPr>
          <p:cNvSpPr txBox="1"/>
          <p:nvPr/>
        </p:nvSpPr>
        <p:spPr>
          <a:xfrm>
            <a:off x="940188" y="105546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Projected revenue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B36B6-2251-E3A6-3066-C72D92E75F2E}"/>
              </a:ext>
            </a:extLst>
          </p:cNvPr>
          <p:cNvSpPr txBox="1"/>
          <p:nvPr/>
        </p:nvSpPr>
        <p:spPr>
          <a:xfrm>
            <a:off x="7488805" y="98554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13.1% CAGR</a:t>
            </a:r>
          </a:p>
        </p:txBody>
      </p:sp>
    </p:spTree>
    <p:extLst>
      <p:ext uri="{BB962C8B-B14F-4D97-AF65-F5344CB8AC3E}">
        <p14:creationId xmlns:p14="http://schemas.microsoft.com/office/powerpoint/2010/main" val="3807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40188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Projected 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AFCB7-5A59-528F-5AE7-416F6BB73B9A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13.1% CAGR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393E1-08B2-DEF6-8204-DBFE5A58359D}"/>
              </a:ext>
            </a:extLst>
          </p:cNvPr>
          <p:cNvSpPr txBox="1"/>
          <p:nvPr/>
        </p:nvSpPr>
        <p:spPr>
          <a:xfrm>
            <a:off x="861655" y="-6177270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Data Sources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B98E8CE-B70B-DEAD-1904-6466F9ED7193}"/>
              </a:ext>
            </a:extLst>
          </p:cNvPr>
          <p:cNvSpPr/>
          <p:nvPr/>
        </p:nvSpPr>
        <p:spPr>
          <a:xfrm>
            <a:off x="6463991" y="-3757078"/>
            <a:ext cx="4713955" cy="2575606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Spotify Quarterly Shareholder Reports &amp; Annual Financial Statements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Key metrics such as Monthly Active Users (MAUs), Premium Subscriber Growth, revenue breakdown, and operating expenses will be analyzed to understand current performance and areas for improvement.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A29F86-A0CE-19F8-B191-CE2DA0FA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57368" y="-4399135"/>
            <a:ext cx="584200" cy="5842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AC60285-DD0F-A45B-2F4A-2041B39D92C8}"/>
              </a:ext>
            </a:extLst>
          </p:cNvPr>
          <p:cNvSpPr/>
          <p:nvPr/>
        </p:nvSpPr>
        <p:spPr>
          <a:xfrm>
            <a:off x="1014054" y="-3757078"/>
            <a:ext cx="4717673" cy="1705811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Third-Party Data Sources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Statista(Users, Revenue and Market Data), SEMrush, Google Trends, </a:t>
            </a:r>
            <a:r>
              <a:rPr lang="en-US" sz="1600" dirty="0" err="1">
                <a:solidFill>
                  <a:schemeClr val="bg1"/>
                </a:solidFill>
              </a:rPr>
              <a:t>AnswerThePublic</a:t>
            </a:r>
            <a:r>
              <a:rPr lang="en-US" sz="1600" dirty="0">
                <a:solidFill>
                  <a:schemeClr val="bg1"/>
                </a:solidFill>
              </a:rPr>
              <a:t> (SEO Insights, Market trends, Competitive Analysis) &amp; Kaggle (User behavior data)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049B46-DA17-4F2E-3A49-229B90F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3474" y="-439913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EC797-2B61-2DFC-47EE-628A3F1F7897}"/>
              </a:ext>
            </a:extLst>
          </p:cNvPr>
          <p:cNvSpPr/>
          <p:nvPr/>
        </p:nvSpPr>
        <p:spPr>
          <a:xfrm>
            <a:off x="7488805" y="2883154"/>
            <a:ext cx="1474954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AFCB7-5A59-528F-5AE7-416F6BB73B9A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13.1% CAGR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40188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Projected revenue</a:t>
            </a:r>
          </a:p>
        </p:txBody>
      </p:sp>
    </p:spTree>
    <p:extLst>
      <p:ext uri="{BB962C8B-B14F-4D97-AF65-F5344CB8AC3E}">
        <p14:creationId xmlns:p14="http://schemas.microsoft.com/office/powerpoint/2010/main" val="3332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4" grpId="0" animBg="1"/>
      <p:bldP spid="16" grpId="0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EE3911-545F-A7A8-0E2C-3C1C5C78C055}"/>
              </a:ext>
            </a:extLst>
          </p:cNvPr>
          <p:cNvSpPr/>
          <p:nvPr/>
        </p:nvSpPr>
        <p:spPr>
          <a:xfrm>
            <a:off x="7488805" y="2883154"/>
            <a:ext cx="1474954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</p:spTree>
    <p:extLst>
      <p:ext uri="{BB962C8B-B14F-4D97-AF65-F5344CB8AC3E}">
        <p14:creationId xmlns:p14="http://schemas.microsoft.com/office/powerpoint/2010/main" val="152217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0ED507-024C-529F-DD08-79D94CA64F7A}"/>
              </a:ext>
            </a:extLst>
          </p:cNvPr>
          <p:cNvSpPr/>
          <p:nvPr/>
        </p:nvSpPr>
        <p:spPr>
          <a:xfrm>
            <a:off x="8877426" y="4027988"/>
            <a:ext cx="1598387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19.09% CAGR</a:t>
            </a:r>
          </a:p>
        </p:txBody>
      </p:sp>
    </p:spTree>
    <p:extLst>
      <p:ext uri="{BB962C8B-B14F-4D97-AF65-F5344CB8AC3E}">
        <p14:creationId xmlns:p14="http://schemas.microsoft.com/office/powerpoint/2010/main" val="386703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252018-B463-2DF4-3986-C458A31A1C1F}"/>
              </a:ext>
            </a:extLst>
          </p:cNvPr>
          <p:cNvSpPr/>
          <p:nvPr/>
        </p:nvSpPr>
        <p:spPr>
          <a:xfrm>
            <a:off x="4529207" y="2176593"/>
            <a:ext cx="3133585" cy="1252407"/>
          </a:xfrm>
          <a:prstGeom prst="roundRect">
            <a:avLst>
              <a:gd name="adj" fmla="val 223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7925EB-422A-579E-8732-1CF83841000C}"/>
              </a:ext>
            </a:extLst>
          </p:cNvPr>
          <p:cNvSpPr/>
          <p:nvPr/>
        </p:nvSpPr>
        <p:spPr>
          <a:xfrm>
            <a:off x="8196760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500A3-F6C9-A4DF-2BD6-665723797AFA}"/>
              </a:ext>
            </a:extLst>
          </p:cNvPr>
          <p:cNvSpPr/>
          <p:nvPr/>
        </p:nvSpPr>
        <p:spPr>
          <a:xfrm>
            <a:off x="-2795938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57D9F9-865E-2D06-FA38-A29B6D6B9C4F}"/>
              </a:ext>
            </a:extLst>
          </p:cNvPr>
          <p:cNvSpPr/>
          <p:nvPr/>
        </p:nvSpPr>
        <p:spPr>
          <a:xfrm>
            <a:off x="871614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6055BB-4D61-995B-689B-623535591EFC}"/>
              </a:ext>
            </a:extLst>
          </p:cNvPr>
          <p:cNvSpPr/>
          <p:nvPr/>
        </p:nvSpPr>
        <p:spPr>
          <a:xfrm>
            <a:off x="4575743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Indicators (KPIs)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A9360E-0097-51E7-F4CB-4E8638C840FE}"/>
              </a:ext>
            </a:extLst>
          </p:cNvPr>
          <p:cNvSpPr/>
          <p:nvPr/>
        </p:nvSpPr>
        <p:spPr>
          <a:xfrm>
            <a:off x="8279900" y="2235913"/>
            <a:ext cx="3133585" cy="71856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9556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0ED507-024C-529F-DD08-79D94CA64F7A}"/>
              </a:ext>
            </a:extLst>
          </p:cNvPr>
          <p:cNvSpPr/>
          <p:nvPr/>
        </p:nvSpPr>
        <p:spPr>
          <a:xfrm>
            <a:off x="931044" y="4810131"/>
            <a:ext cx="1783219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931044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941085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4426119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Smart devices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C56A8-C026-ECE0-285E-3ADFF2FFD9D4}"/>
              </a:ext>
            </a:extLst>
          </p:cNvPr>
          <p:cNvSpPr txBox="1"/>
          <p:nvPr/>
        </p:nvSpPr>
        <p:spPr>
          <a:xfrm>
            <a:off x="7295985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Consumer Demand</a:t>
            </a:r>
          </a:p>
        </p:txBody>
      </p:sp>
    </p:spTree>
    <p:extLst>
      <p:ext uri="{BB962C8B-B14F-4D97-AF65-F5344CB8AC3E}">
        <p14:creationId xmlns:p14="http://schemas.microsoft.com/office/powerpoint/2010/main" val="134800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0ED507-024C-529F-DD08-79D94CA64F7A}"/>
              </a:ext>
            </a:extLst>
          </p:cNvPr>
          <p:cNvSpPr/>
          <p:nvPr/>
        </p:nvSpPr>
        <p:spPr>
          <a:xfrm>
            <a:off x="931044" y="5415044"/>
            <a:ext cx="2304708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931044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941085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4426119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Smart devices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E4279-8BB1-BE7A-14AE-1A60229BF020}"/>
              </a:ext>
            </a:extLst>
          </p:cNvPr>
          <p:cNvSpPr txBox="1"/>
          <p:nvPr/>
        </p:nvSpPr>
        <p:spPr>
          <a:xfrm>
            <a:off x="7295985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Consumer Demand</a:t>
            </a:r>
          </a:p>
        </p:txBody>
      </p:sp>
    </p:spTree>
    <p:extLst>
      <p:ext uri="{BB962C8B-B14F-4D97-AF65-F5344CB8AC3E}">
        <p14:creationId xmlns:p14="http://schemas.microsoft.com/office/powerpoint/2010/main" val="2226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0ED507-024C-529F-DD08-79D94CA64F7A}"/>
              </a:ext>
            </a:extLst>
          </p:cNvPr>
          <p:cNvSpPr/>
          <p:nvPr/>
        </p:nvSpPr>
        <p:spPr>
          <a:xfrm>
            <a:off x="4447966" y="5415044"/>
            <a:ext cx="1660263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931044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941085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4426119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Smart devices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33669-2EF0-A09E-1473-900D1EDB3874}"/>
              </a:ext>
            </a:extLst>
          </p:cNvPr>
          <p:cNvSpPr txBox="1"/>
          <p:nvPr/>
        </p:nvSpPr>
        <p:spPr>
          <a:xfrm>
            <a:off x="7295985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Consumer Demand</a:t>
            </a:r>
          </a:p>
        </p:txBody>
      </p:sp>
    </p:spTree>
    <p:extLst>
      <p:ext uri="{BB962C8B-B14F-4D97-AF65-F5344CB8AC3E}">
        <p14:creationId xmlns:p14="http://schemas.microsoft.com/office/powerpoint/2010/main" val="41686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0ED507-024C-529F-DD08-79D94CA64F7A}"/>
              </a:ext>
            </a:extLst>
          </p:cNvPr>
          <p:cNvSpPr/>
          <p:nvPr/>
        </p:nvSpPr>
        <p:spPr>
          <a:xfrm>
            <a:off x="7289639" y="5415044"/>
            <a:ext cx="2215964" cy="369332"/>
          </a:xfrm>
          <a:prstGeom prst="roundRect">
            <a:avLst>
              <a:gd name="adj" fmla="val 1483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931044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941085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4426119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BC457"/>
                </a:solidFill>
              </a:rPr>
              <a:t>Smart devices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A6162-78E4-5FED-FF9C-E520FA9358AF}"/>
              </a:ext>
            </a:extLst>
          </p:cNvPr>
          <p:cNvSpPr txBox="1"/>
          <p:nvPr/>
        </p:nvSpPr>
        <p:spPr>
          <a:xfrm>
            <a:off x="7295985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Consumer Demand</a:t>
            </a:r>
          </a:p>
        </p:txBody>
      </p:sp>
    </p:spTree>
    <p:extLst>
      <p:ext uri="{BB962C8B-B14F-4D97-AF65-F5344CB8AC3E}">
        <p14:creationId xmlns:p14="http://schemas.microsoft.com/office/powerpoint/2010/main" val="343574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941085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1031633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941085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1031633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5721698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5957974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657022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65040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6654178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931044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7488805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1031633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7893327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8046478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8877427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931044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941085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4426119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BC457"/>
                </a:solidFill>
              </a:rPr>
              <a:t>Smart devices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A6162-78E4-5FED-FF9C-E520FA9358AF}"/>
              </a:ext>
            </a:extLst>
          </p:cNvPr>
          <p:cNvSpPr txBox="1"/>
          <p:nvPr/>
        </p:nvSpPr>
        <p:spPr>
          <a:xfrm>
            <a:off x="7295985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Consumer Demand</a:t>
            </a:r>
          </a:p>
        </p:txBody>
      </p:sp>
      <p:pic>
        <p:nvPicPr>
          <p:cNvPr id="24" name="Picture 23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5BA2BE7E-C28C-16C7-63B3-F9A3F4BA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384" y="2358592"/>
            <a:ext cx="3746500" cy="3746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352D83-AFED-5D12-3987-C3A878ED1BCE}"/>
              </a:ext>
            </a:extLst>
          </p:cNvPr>
          <p:cNvSpPr txBox="1"/>
          <p:nvPr/>
        </p:nvSpPr>
        <p:spPr>
          <a:xfrm>
            <a:off x="16837835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379809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3571B-EDF1-7CDF-B5A1-30EE7F889028}"/>
              </a:ext>
            </a:extLst>
          </p:cNvPr>
          <p:cNvSpPr txBox="1"/>
          <p:nvPr/>
        </p:nvSpPr>
        <p:spPr>
          <a:xfrm>
            <a:off x="-11591567" y="1896927"/>
            <a:ext cx="177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Market size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6B997F-E736-5982-63AC-4ADF6EA59C6A}"/>
              </a:ext>
            </a:extLst>
          </p:cNvPr>
          <p:cNvSpPr/>
          <p:nvPr/>
        </p:nvSpPr>
        <p:spPr>
          <a:xfrm>
            <a:off x="-11501019" y="2883154"/>
            <a:ext cx="6297130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9E2CB-D9E0-1A74-7EFF-1C01917543BA}"/>
              </a:ext>
            </a:extLst>
          </p:cNvPr>
          <p:cNvSpPr txBox="1"/>
          <p:nvPr/>
        </p:nvSpPr>
        <p:spPr>
          <a:xfrm>
            <a:off x="-11591567" y="2436207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revenue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695AD5-7DED-45FF-E4FC-971632BC78EB}"/>
              </a:ext>
            </a:extLst>
          </p:cNvPr>
          <p:cNvSpPr/>
          <p:nvPr/>
        </p:nvSpPr>
        <p:spPr>
          <a:xfrm>
            <a:off x="-11501019" y="2882506"/>
            <a:ext cx="5538587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AC285-3BF2-728B-5E83-9D0B437E954B}"/>
              </a:ext>
            </a:extLst>
          </p:cNvPr>
          <p:cNvSpPr txBox="1"/>
          <p:nvPr/>
        </p:nvSpPr>
        <p:spPr>
          <a:xfrm>
            <a:off x="-6810954" y="288315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$30.23B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98DA5-3BD2-0EDC-CE0F-8314BB76541A}"/>
              </a:ext>
            </a:extLst>
          </p:cNvPr>
          <p:cNvSpPr txBox="1"/>
          <p:nvPr/>
        </p:nvSpPr>
        <p:spPr>
          <a:xfrm>
            <a:off x="-6574678" y="25112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D77EB-4F09-DA6D-5913-58648C92ECE0}"/>
              </a:ext>
            </a:extLst>
          </p:cNvPr>
          <p:cNvSpPr/>
          <p:nvPr/>
        </p:nvSpPr>
        <p:spPr>
          <a:xfrm>
            <a:off x="-5962431" y="2881858"/>
            <a:ext cx="754720" cy="369332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E71B9-A6EF-5751-88C8-D807AFF9BBCA}"/>
              </a:ext>
            </a:extLst>
          </p:cNvPr>
          <p:cNvSpPr txBox="1"/>
          <p:nvPr/>
        </p:nvSpPr>
        <p:spPr>
          <a:xfrm>
            <a:off x="-6028576" y="2883154"/>
            <a:ext cx="101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$33.97B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6C257-DAC4-68AD-1EDD-83A5424CF24E}"/>
              </a:ext>
            </a:extLst>
          </p:cNvPr>
          <p:cNvSpPr txBox="1"/>
          <p:nvPr/>
        </p:nvSpPr>
        <p:spPr>
          <a:xfrm>
            <a:off x="-5878474" y="25131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47F6-81B2-F00B-F11B-1EC19AE8B300}"/>
              </a:ext>
            </a:extLst>
          </p:cNvPr>
          <p:cNvSpPr txBox="1"/>
          <p:nvPr/>
        </p:nvSpPr>
        <p:spPr>
          <a:xfrm>
            <a:off x="-11601608" y="35823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Projected revenue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9330-F467-A44B-FACC-3E534403ABD7}"/>
              </a:ext>
            </a:extLst>
          </p:cNvPr>
          <p:cNvSpPr txBox="1"/>
          <p:nvPr/>
        </p:nvSpPr>
        <p:spPr>
          <a:xfrm>
            <a:off x="-5043847" y="288315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13.1% CAGR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E19BC4-E691-676F-4FF8-E895E8029F2C}"/>
              </a:ext>
            </a:extLst>
          </p:cNvPr>
          <p:cNvSpPr/>
          <p:nvPr/>
        </p:nvSpPr>
        <p:spPr>
          <a:xfrm>
            <a:off x="-11501019" y="4027988"/>
            <a:ext cx="7692643" cy="369332"/>
          </a:xfrm>
          <a:prstGeom prst="roundRect">
            <a:avLst>
              <a:gd name="adj" fmla="val 0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FDC90-DC94-2FA4-43DD-77BEADD3EB2D}"/>
              </a:ext>
            </a:extLst>
          </p:cNvPr>
          <p:cNvSpPr txBox="1"/>
          <p:nvPr/>
        </p:nvSpPr>
        <p:spPr>
          <a:xfrm>
            <a:off x="-4639325" y="402798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$49.6B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5474-1A1B-1DE0-941D-90B77B343723}"/>
              </a:ext>
            </a:extLst>
          </p:cNvPr>
          <p:cNvSpPr txBox="1"/>
          <p:nvPr/>
        </p:nvSpPr>
        <p:spPr>
          <a:xfrm>
            <a:off x="-4486174" y="3656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1BC457"/>
                </a:solidFill>
              </a:rPr>
              <a:t>2028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6E26-18EC-9B3A-F735-AF198D740AC8}"/>
              </a:ext>
            </a:extLst>
          </p:cNvPr>
          <p:cNvSpPr txBox="1"/>
          <p:nvPr/>
        </p:nvSpPr>
        <p:spPr>
          <a:xfrm>
            <a:off x="-3655225" y="4027988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19.09%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E9C7-E9A0-AC95-4808-BC065DD598C4}"/>
              </a:ext>
            </a:extLst>
          </p:cNvPr>
          <p:cNvSpPr txBox="1"/>
          <p:nvPr/>
        </p:nvSpPr>
        <p:spPr>
          <a:xfrm>
            <a:off x="-11601608" y="4810131"/>
            <a:ext cx="17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Growth Drivers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79E9D-58C7-41F4-0728-CD40C6644007}"/>
              </a:ext>
            </a:extLst>
          </p:cNvPr>
          <p:cNvSpPr txBox="1"/>
          <p:nvPr/>
        </p:nvSpPr>
        <p:spPr>
          <a:xfrm>
            <a:off x="-11591567" y="540760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High-Speed 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FFBC-4E28-BA0F-7C81-E1A67117CE6E}"/>
              </a:ext>
            </a:extLst>
          </p:cNvPr>
          <p:cNvSpPr txBox="1"/>
          <p:nvPr/>
        </p:nvSpPr>
        <p:spPr>
          <a:xfrm>
            <a:off x="-8106533" y="540760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BC457"/>
                </a:solidFill>
              </a:rPr>
              <a:t>Smart devices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A6162-78E4-5FED-FF9C-E520FA9358AF}"/>
              </a:ext>
            </a:extLst>
          </p:cNvPr>
          <p:cNvSpPr txBox="1"/>
          <p:nvPr/>
        </p:nvSpPr>
        <p:spPr>
          <a:xfrm>
            <a:off x="-5236667" y="540760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BC457"/>
                </a:solidFill>
              </a:rPr>
              <a:t>Consumer Demand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53B8DA-B8A7-8A80-C924-9A6D5A77D49A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69594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E7F4AD-D8E5-5351-109E-28A2A0B32773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2750B6-D66C-26C9-3D6F-9FBD538AE641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0BF6D-321E-A033-7D54-7C874473FB7E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139155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A8816-91A7-FB81-F2A8-A81EEC0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E19C35-B97A-9AF5-A77E-CF2F9EB11A3E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91A75-E3CB-C2D3-1C82-431DDB049A36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1FF5C-21E5-D463-54A3-5430A6FC46A2}"/>
              </a:ext>
            </a:extLst>
          </p:cNvPr>
          <p:cNvSpPr txBox="1"/>
          <p:nvPr/>
        </p:nvSpPr>
        <p:spPr>
          <a:xfrm>
            <a:off x="7968353" y="37165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13.6%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95ACD-8221-2BB6-0A5F-A5B1C63D2E70}"/>
              </a:ext>
            </a:extLst>
          </p:cNvPr>
          <p:cNvSpPr txBox="1"/>
          <p:nvPr/>
        </p:nvSpPr>
        <p:spPr>
          <a:xfrm>
            <a:off x="7968353" y="411279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Tencent Music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926E2F-358B-8B68-8596-7685DF38CFC7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308842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A8816-91A7-FB81-F2A8-A81EEC0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36C540-831F-4E1A-E4C0-C336F613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72A769-20CE-B21D-07E5-A4983B2DAEF6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15B02-E66E-7088-4D1A-F0AC78E73E4D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CAE23E-1BDF-797E-814C-9BBF03D9A260}"/>
              </a:ext>
            </a:extLst>
          </p:cNvPr>
          <p:cNvSpPr txBox="1"/>
          <p:nvPr/>
        </p:nvSpPr>
        <p:spPr>
          <a:xfrm>
            <a:off x="7968353" y="37165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13.6%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2083BB-6ADE-53FE-F1D7-C87691273352}"/>
              </a:ext>
            </a:extLst>
          </p:cNvPr>
          <p:cNvSpPr txBox="1"/>
          <p:nvPr/>
        </p:nvSpPr>
        <p:spPr>
          <a:xfrm>
            <a:off x="7968353" y="411279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Tencent Music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6187-6C86-6D51-5158-760103B505C7}"/>
              </a:ext>
            </a:extLst>
          </p:cNvPr>
          <p:cNvSpPr txBox="1"/>
          <p:nvPr/>
        </p:nvSpPr>
        <p:spPr>
          <a:xfrm>
            <a:off x="7356518" y="547347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13.3%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F72583-5538-6F16-DC31-9225DDEF8690}"/>
              </a:ext>
            </a:extLst>
          </p:cNvPr>
          <p:cNvSpPr txBox="1"/>
          <p:nvPr/>
        </p:nvSpPr>
        <p:spPr>
          <a:xfrm>
            <a:off x="7356518" y="5869739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Music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83392C-FEF7-BCE0-6431-D00DA0C3EB75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217261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A8816-91A7-FB81-F2A8-A81EEC0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36C540-831F-4E1A-E4C0-C336F613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8EF39A-88D2-1DE7-9D7D-621EC034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084495-08EC-D8A8-3224-CD512FDC6642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A12160-7EE8-7D46-5A5D-3EA83C33455D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203D6E-B92C-B1D9-DC89-1D0D5D218CEF}"/>
              </a:ext>
            </a:extLst>
          </p:cNvPr>
          <p:cNvSpPr txBox="1"/>
          <p:nvPr/>
        </p:nvSpPr>
        <p:spPr>
          <a:xfrm>
            <a:off x="7968353" y="37165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13.6%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77C04-32E1-DA97-9394-BE7401EE9A2A}"/>
              </a:ext>
            </a:extLst>
          </p:cNvPr>
          <p:cNvSpPr txBox="1"/>
          <p:nvPr/>
        </p:nvSpPr>
        <p:spPr>
          <a:xfrm>
            <a:off x="7968353" y="411279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Tencent Music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05375A-429B-795C-A2CB-BA202F4BC37E}"/>
              </a:ext>
            </a:extLst>
          </p:cNvPr>
          <p:cNvSpPr txBox="1"/>
          <p:nvPr/>
        </p:nvSpPr>
        <p:spPr>
          <a:xfrm>
            <a:off x="7356518" y="547347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13.3%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C97F7F-8405-EDE7-1EC4-444CD91FDE2E}"/>
              </a:ext>
            </a:extLst>
          </p:cNvPr>
          <p:cNvSpPr txBox="1"/>
          <p:nvPr/>
        </p:nvSpPr>
        <p:spPr>
          <a:xfrm>
            <a:off x="7356518" y="5869739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Music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585AA9-A862-8347-6846-BD73986ADB71}"/>
              </a:ext>
            </a:extLst>
          </p:cNvPr>
          <p:cNvSpPr txBox="1"/>
          <p:nvPr/>
        </p:nvSpPr>
        <p:spPr>
          <a:xfrm>
            <a:off x="4082085" y="5473479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8.9%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16935-6755-0F5D-8E83-0C5C339D7C19}"/>
              </a:ext>
            </a:extLst>
          </p:cNvPr>
          <p:cNvSpPr txBox="1"/>
          <p:nvPr/>
        </p:nvSpPr>
        <p:spPr>
          <a:xfrm>
            <a:off x="3214340" y="5869739"/>
            <a:ext cx="175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YouTube Music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24F84-24B9-420C-8C00-9CC8E60A1ADE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7157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252018-B463-2DF4-3986-C458A31A1C1F}"/>
              </a:ext>
            </a:extLst>
          </p:cNvPr>
          <p:cNvSpPr/>
          <p:nvPr/>
        </p:nvSpPr>
        <p:spPr>
          <a:xfrm>
            <a:off x="4529207" y="2176593"/>
            <a:ext cx="3133585" cy="861247"/>
          </a:xfrm>
          <a:prstGeom prst="roundRect">
            <a:avLst>
              <a:gd name="adj" fmla="val 223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500A3-F6C9-A4DF-2BD6-665723797AFA}"/>
              </a:ext>
            </a:extLst>
          </p:cNvPr>
          <p:cNvSpPr/>
          <p:nvPr/>
        </p:nvSpPr>
        <p:spPr>
          <a:xfrm>
            <a:off x="-6453544" y="2160176"/>
            <a:ext cx="3133585" cy="2504814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50" b="1" dirty="0">
              <a:solidFill>
                <a:srgbClr val="1BD760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57D9F9-865E-2D06-FA38-A29B6D6B9C4F}"/>
              </a:ext>
            </a:extLst>
          </p:cNvPr>
          <p:cNvSpPr/>
          <p:nvPr/>
        </p:nvSpPr>
        <p:spPr>
          <a:xfrm>
            <a:off x="-2785992" y="2176593"/>
            <a:ext cx="3133585" cy="3356302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6055BB-4D61-995B-689B-623535591EFC}"/>
              </a:ext>
            </a:extLst>
          </p:cNvPr>
          <p:cNvSpPr/>
          <p:nvPr/>
        </p:nvSpPr>
        <p:spPr>
          <a:xfrm>
            <a:off x="881561" y="2176593"/>
            <a:ext cx="3133585" cy="125240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1BD760"/>
                </a:solidFill>
              </a:rPr>
              <a:t> Key Performance</a:t>
            </a:r>
          </a:p>
          <a:p>
            <a:r>
              <a:rPr lang="en-US" sz="2400" b="1" dirty="0">
                <a:solidFill>
                  <a:srgbClr val="1BD760"/>
                </a:solidFill>
              </a:rPr>
              <a:t> Indicators (KPIs)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A9360E-0097-51E7-F4CB-4E8638C840FE}"/>
              </a:ext>
            </a:extLst>
          </p:cNvPr>
          <p:cNvSpPr/>
          <p:nvPr/>
        </p:nvSpPr>
        <p:spPr>
          <a:xfrm>
            <a:off x="4529530" y="2243895"/>
            <a:ext cx="3133585" cy="718567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077358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A8816-91A7-FB81-F2A8-A81EEC0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36C540-831F-4E1A-E4C0-C336F613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8EF39A-88D2-1DE7-9D7D-621EC034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3220F-AE76-BF9B-8220-8A5BD04B23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EC3A93-4258-7F4A-3C5B-84E8E35CFDC8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D2DF2-5CE7-C18C-4050-89FCB9B1931A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73763-58A8-E403-050F-A86F433D4606}"/>
              </a:ext>
            </a:extLst>
          </p:cNvPr>
          <p:cNvSpPr txBox="1"/>
          <p:nvPr/>
        </p:nvSpPr>
        <p:spPr>
          <a:xfrm>
            <a:off x="7968353" y="37165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13.6%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481D6-671B-9F20-3D0A-97AE764DEB35}"/>
              </a:ext>
            </a:extLst>
          </p:cNvPr>
          <p:cNvSpPr txBox="1"/>
          <p:nvPr/>
        </p:nvSpPr>
        <p:spPr>
          <a:xfrm>
            <a:off x="7968353" y="411279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Tencent Music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6C089-7D0C-D5F0-F079-43575336C64C}"/>
              </a:ext>
            </a:extLst>
          </p:cNvPr>
          <p:cNvSpPr txBox="1"/>
          <p:nvPr/>
        </p:nvSpPr>
        <p:spPr>
          <a:xfrm>
            <a:off x="7356518" y="547347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13.3%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B0F31-524B-870C-8E85-576993F9722E}"/>
              </a:ext>
            </a:extLst>
          </p:cNvPr>
          <p:cNvSpPr txBox="1"/>
          <p:nvPr/>
        </p:nvSpPr>
        <p:spPr>
          <a:xfrm>
            <a:off x="7356518" y="5869739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Music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A1239D-FB40-181B-5A50-C5A2F2F72D8D}"/>
              </a:ext>
            </a:extLst>
          </p:cNvPr>
          <p:cNvSpPr txBox="1"/>
          <p:nvPr/>
        </p:nvSpPr>
        <p:spPr>
          <a:xfrm>
            <a:off x="4082085" y="5473479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8.9%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F86E9-B360-B61D-813D-896D9DFFAAF0}"/>
              </a:ext>
            </a:extLst>
          </p:cNvPr>
          <p:cNvSpPr txBox="1"/>
          <p:nvPr/>
        </p:nvSpPr>
        <p:spPr>
          <a:xfrm>
            <a:off x="3214340" y="5869739"/>
            <a:ext cx="175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YouTube Music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FE811F-171F-494A-89F0-93DD4120E0B9}"/>
              </a:ext>
            </a:extLst>
          </p:cNvPr>
          <p:cNvSpPr txBox="1"/>
          <p:nvPr/>
        </p:nvSpPr>
        <p:spPr>
          <a:xfrm>
            <a:off x="3178588" y="37208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1BC457"/>
                </a:solidFill>
              </a:rPr>
              <a:t>31.7%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04B35C-5D7E-B6FF-B6E4-40838C150F28}"/>
              </a:ext>
            </a:extLst>
          </p:cNvPr>
          <p:cNvSpPr txBox="1"/>
          <p:nvPr/>
        </p:nvSpPr>
        <p:spPr>
          <a:xfrm>
            <a:off x="3302651" y="4117096"/>
            <a:ext cx="92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Spotify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6CC64-1405-C491-C5A8-48D26532A244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</p:spTree>
    <p:extLst>
      <p:ext uri="{BB962C8B-B14F-4D97-AF65-F5344CB8AC3E}">
        <p14:creationId xmlns:p14="http://schemas.microsoft.com/office/powerpoint/2010/main" val="234621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49828-9F5B-EACC-5EBA-A379227B5A0E}"/>
              </a:ext>
            </a:extLst>
          </p:cNvPr>
          <p:cNvSpPr txBox="1"/>
          <p:nvPr/>
        </p:nvSpPr>
        <p:spPr>
          <a:xfrm>
            <a:off x="4230201" y="1697427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Market Share Breakdown </a:t>
            </a:r>
          </a:p>
        </p:txBody>
      </p:sp>
      <p:pic>
        <p:nvPicPr>
          <p:cNvPr id="28" name="Picture 27" descr="A black circle with grey lines&#10;&#10;Description automatically generated">
            <a:extLst>
              <a:ext uri="{FF2B5EF4-FFF2-40B4-BE49-F238E27FC236}">
                <a16:creationId xmlns:a16="http://schemas.microsoft.com/office/drawing/2014/main" id="{F1111292-9191-6935-4A12-FE0421F9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D7756C-CADF-ACED-3AD7-46F6D72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2750" y="2358592"/>
            <a:ext cx="3746500" cy="3746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A8816-91A7-FB81-F2A8-A81EEC0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36C540-831F-4E1A-E4C0-C336F613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8EF39A-88D2-1DE7-9D7D-621EC034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33220F-AE76-BF9B-8220-8A5BD04B23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21853" y="2358592"/>
            <a:ext cx="3746500" cy="3746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EC3A93-4258-7F4A-3C5B-84E8E35CFDC8}"/>
              </a:ext>
            </a:extLst>
          </p:cNvPr>
          <p:cNvSpPr txBox="1"/>
          <p:nvPr/>
        </p:nvSpPr>
        <p:spPr>
          <a:xfrm>
            <a:off x="7436010" y="2224613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13.7%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D2DF2-5CE7-C18C-4050-89FCB9B1931A}"/>
              </a:ext>
            </a:extLst>
          </p:cNvPr>
          <p:cNvSpPr txBox="1"/>
          <p:nvPr/>
        </p:nvSpPr>
        <p:spPr>
          <a:xfrm>
            <a:off x="7436010" y="262087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Apple Music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73763-58A8-E403-050F-A86F433D4606}"/>
              </a:ext>
            </a:extLst>
          </p:cNvPr>
          <p:cNvSpPr txBox="1"/>
          <p:nvPr/>
        </p:nvSpPr>
        <p:spPr>
          <a:xfrm>
            <a:off x="7968353" y="37165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13.6%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481D6-671B-9F20-3D0A-97AE764DEB35}"/>
              </a:ext>
            </a:extLst>
          </p:cNvPr>
          <p:cNvSpPr txBox="1"/>
          <p:nvPr/>
        </p:nvSpPr>
        <p:spPr>
          <a:xfrm>
            <a:off x="7968353" y="411279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Tencent Music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A6C089-7D0C-D5F0-F079-43575336C64C}"/>
              </a:ext>
            </a:extLst>
          </p:cNvPr>
          <p:cNvSpPr txBox="1"/>
          <p:nvPr/>
        </p:nvSpPr>
        <p:spPr>
          <a:xfrm>
            <a:off x="7356518" y="547347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13.3%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B0F31-524B-870C-8E85-576993F9722E}"/>
              </a:ext>
            </a:extLst>
          </p:cNvPr>
          <p:cNvSpPr txBox="1"/>
          <p:nvPr/>
        </p:nvSpPr>
        <p:spPr>
          <a:xfrm>
            <a:off x="7356518" y="5869739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Music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A1239D-FB40-181B-5A50-C5A2F2F72D8D}"/>
              </a:ext>
            </a:extLst>
          </p:cNvPr>
          <p:cNvSpPr txBox="1"/>
          <p:nvPr/>
        </p:nvSpPr>
        <p:spPr>
          <a:xfrm>
            <a:off x="4082085" y="5473479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8.9%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F86E9-B360-B61D-813D-896D9DFFAAF0}"/>
              </a:ext>
            </a:extLst>
          </p:cNvPr>
          <p:cNvSpPr txBox="1"/>
          <p:nvPr/>
        </p:nvSpPr>
        <p:spPr>
          <a:xfrm>
            <a:off x="3214340" y="5869739"/>
            <a:ext cx="175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YouTube Music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FE811F-171F-494A-89F0-93DD4120E0B9}"/>
              </a:ext>
            </a:extLst>
          </p:cNvPr>
          <p:cNvSpPr txBox="1"/>
          <p:nvPr/>
        </p:nvSpPr>
        <p:spPr>
          <a:xfrm>
            <a:off x="3178588" y="37208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1BC457"/>
                </a:solidFill>
              </a:rPr>
              <a:t>31.7%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04B35C-5D7E-B6FF-B6E4-40838C150F28}"/>
              </a:ext>
            </a:extLst>
          </p:cNvPr>
          <p:cNvSpPr txBox="1"/>
          <p:nvPr/>
        </p:nvSpPr>
        <p:spPr>
          <a:xfrm>
            <a:off x="3302652" y="4117096"/>
            <a:ext cx="9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Spotify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379550-3C08-B963-F401-6A6857CB7D30}"/>
              </a:ext>
            </a:extLst>
          </p:cNvPr>
          <p:cNvSpPr/>
          <p:nvPr/>
        </p:nvSpPr>
        <p:spPr>
          <a:xfrm>
            <a:off x="2549448" y="4586197"/>
            <a:ext cx="1651414" cy="369332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9D20D-7A03-D4D1-D00B-1D85E3DFAE6B}"/>
              </a:ext>
            </a:extLst>
          </p:cNvPr>
          <p:cNvSpPr txBox="1"/>
          <p:nvPr/>
        </p:nvSpPr>
        <p:spPr>
          <a:xfrm>
            <a:off x="2543094" y="45787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Global Leader</a:t>
            </a:r>
          </a:p>
        </p:txBody>
      </p:sp>
      <p:pic>
        <p:nvPicPr>
          <p:cNvPr id="41" name="Picture 40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2874F6B0-41F1-B4BF-D3B7-1E1E5A2AD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1938" y="2367652"/>
            <a:ext cx="3718932" cy="37189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41654B-637D-FBBE-8811-1E5C62C93CE8}"/>
              </a:ext>
            </a:extLst>
          </p:cNvPr>
          <p:cNvSpPr txBox="1"/>
          <p:nvPr/>
        </p:nvSpPr>
        <p:spPr>
          <a:xfrm>
            <a:off x="16625702" y="169742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</p:spTree>
    <p:extLst>
      <p:ext uri="{BB962C8B-B14F-4D97-AF65-F5344CB8AC3E}">
        <p14:creationId xmlns:p14="http://schemas.microsoft.com/office/powerpoint/2010/main" val="405844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F0928B-6412-1196-05A0-4522A9FC466D}"/>
              </a:ext>
            </a:extLst>
          </p:cNvPr>
          <p:cNvGrpSpPr/>
          <p:nvPr/>
        </p:nvGrpSpPr>
        <p:grpSpPr>
          <a:xfrm>
            <a:off x="-9972756" y="1697427"/>
            <a:ext cx="7117517" cy="4541644"/>
            <a:chOff x="2543094" y="1697427"/>
            <a:chExt cx="7117517" cy="45416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549828-9F5B-EACC-5EBA-A379227B5A0E}"/>
                </a:ext>
              </a:extLst>
            </p:cNvPr>
            <p:cNvSpPr txBox="1"/>
            <p:nvPr/>
          </p:nvSpPr>
          <p:spPr>
            <a:xfrm>
              <a:off x="4230201" y="1697427"/>
              <a:ext cx="3729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BC457"/>
                  </a:solidFill>
                </a:rPr>
                <a:t>Market Share Breakdown </a:t>
              </a:r>
            </a:p>
          </p:txBody>
        </p:sp>
        <p:pic>
          <p:nvPicPr>
            <p:cNvPr id="28" name="Picture 27" descr="A black circle with grey lines&#10;&#10;Description automatically generated">
              <a:extLst>
                <a:ext uri="{FF2B5EF4-FFF2-40B4-BE49-F238E27FC236}">
                  <a16:creationId xmlns:a16="http://schemas.microsoft.com/office/drawing/2014/main" id="{F1111292-9191-6935-4A12-FE0421F9E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750" y="2358592"/>
              <a:ext cx="3746500" cy="3746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D7756C-CADF-ACED-3AD7-46F6D723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222750" y="2358592"/>
              <a:ext cx="3746500" cy="37465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0A8816-91A7-FB81-F2A8-A81EEC01E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36C540-831F-4E1A-E4C0-C336F6138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8EF39A-88D2-1DE7-9D7D-621EC034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F33220F-AE76-BF9B-8220-8A5BD04B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C3A93-4258-7F4A-3C5B-84E8E35CFDC8}"/>
                </a:ext>
              </a:extLst>
            </p:cNvPr>
            <p:cNvSpPr txBox="1"/>
            <p:nvPr/>
          </p:nvSpPr>
          <p:spPr>
            <a:xfrm>
              <a:off x="7436010" y="2224613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C000"/>
                  </a:solidFill>
                </a:rPr>
                <a:t>13.7%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9D2DF2-5CE7-C18C-4050-89FCB9B1931A}"/>
                </a:ext>
              </a:extLst>
            </p:cNvPr>
            <p:cNvSpPr txBox="1"/>
            <p:nvPr/>
          </p:nvSpPr>
          <p:spPr>
            <a:xfrm>
              <a:off x="7436010" y="2620873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Apple Music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73763-58A8-E403-050F-A86F433D4606}"/>
                </a:ext>
              </a:extLst>
            </p:cNvPr>
            <p:cNvSpPr txBox="1"/>
            <p:nvPr/>
          </p:nvSpPr>
          <p:spPr>
            <a:xfrm>
              <a:off x="7968353" y="3716536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13.6%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4481D6-671B-9F20-3D0A-97AE764DEB35}"/>
                </a:ext>
              </a:extLst>
            </p:cNvPr>
            <p:cNvSpPr txBox="1"/>
            <p:nvPr/>
          </p:nvSpPr>
          <p:spPr>
            <a:xfrm>
              <a:off x="7968353" y="4112796"/>
              <a:ext cx="1692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Tencent Music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A6C089-7D0C-D5F0-F079-43575336C64C}"/>
                </a:ext>
              </a:extLst>
            </p:cNvPr>
            <p:cNvSpPr txBox="1"/>
            <p:nvPr/>
          </p:nvSpPr>
          <p:spPr>
            <a:xfrm>
              <a:off x="7356518" y="5473479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13.3%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AB0F31-524B-870C-8E85-576993F9722E}"/>
                </a:ext>
              </a:extLst>
            </p:cNvPr>
            <p:cNvSpPr txBox="1"/>
            <p:nvPr/>
          </p:nvSpPr>
          <p:spPr>
            <a:xfrm>
              <a:off x="7356518" y="5869739"/>
              <a:ext cx="170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Amazon Music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A1239D-FB40-181B-5A50-C5A2F2F72D8D}"/>
                </a:ext>
              </a:extLst>
            </p:cNvPr>
            <p:cNvSpPr txBox="1"/>
            <p:nvPr/>
          </p:nvSpPr>
          <p:spPr>
            <a:xfrm>
              <a:off x="4082085" y="5473479"/>
              <a:ext cx="867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8.9%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9F86E9-B360-B61D-813D-896D9DFFAAF0}"/>
                </a:ext>
              </a:extLst>
            </p:cNvPr>
            <p:cNvSpPr txBox="1"/>
            <p:nvPr/>
          </p:nvSpPr>
          <p:spPr>
            <a:xfrm>
              <a:off x="3214340" y="5869739"/>
              <a:ext cx="1755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bg1"/>
                  </a:solidFill>
                </a:rPr>
                <a:t>YouTube Music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FE811F-171F-494A-89F0-93DD4120E0B9}"/>
                </a:ext>
              </a:extLst>
            </p:cNvPr>
            <p:cNvSpPr txBox="1"/>
            <p:nvPr/>
          </p:nvSpPr>
          <p:spPr>
            <a:xfrm>
              <a:off x="3178588" y="3720836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1BC457"/>
                  </a:solidFill>
                </a:rPr>
                <a:t>31.7%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4B35C-5D7E-B6FF-B6E4-40838C150F28}"/>
                </a:ext>
              </a:extLst>
            </p:cNvPr>
            <p:cNvSpPr txBox="1"/>
            <p:nvPr/>
          </p:nvSpPr>
          <p:spPr>
            <a:xfrm>
              <a:off x="3302652" y="4117096"/>
              <a:ext cx="928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bg1"/>
                  </a:solidFill>
                </a:rPr>
                <a:t>Spotify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D379550-3C08-B963-F401-6A6857CB7D30}"/>
                </a:ext>
              </a:extLst>
            </p:cNvPr>
            <p:cNvSpPr/>
            <p:nvPr/>
          </p:nvSpPr>
          <p:spPr>
            <a:xfrm>
              <a:off x="2549448" y="4586197"/>
              <a:ext cx="1651414" cy="369332"/>
            </a:xfrm>
            <a:prstGeom prst="roundRect">
              <a:avLst>
                <a:gd name="adj" fmla="val 14835"/>
              </a:avLst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9D20D-7A03-D4D1-D00B-1D85E3DFAE6B}"/>
                </a:ext>
              </a:extLst>
            </p:cNvPr>
            <p:cNvSpPr txBox="1"/>
            <p:nvPr/>
          </p:nvSpPr>
          <p:spPr>
            <a:xfrm>
              <a:off x="2543094" y="457876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Global Leader</a:t>
              </a:r>
            </a:p>
          </p:txBody>
        </p:sp>
      </p:grpSp>
      <p:pic>
        <p:nvPicPr>
          <p:cNvPr id="2" name="Picture 1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526D9DE2-E5B4-6593-5567-4EDD5E694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637" y="2367652"/>
            <a:ext cx="3718932" cy="3718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40605-CD50-0121-F8C0-8A2610A541FF}"/>
              </a:ext>
            </a:extLst>
          </p:cNvPr>
          <p:cNvSpPr txBox="1"/>
          <p:nvPr/>
        </p:nvSpPr>
        <p:spPr>
          <a:xfrm>
            <a:off x="4349401" y="169742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</p:spTree>
    <p:extLst>
      <p:ext uri="{BB962C8B-B14F-4D97-AF65-F5344CB8AC3E}">
        <p14:creationId xmlns:p14="http://schemas.microsoft.com/office/powerpoint/2010/main" val="225032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F0928B-6412-1196-05A0-4522A9FC466D}"/>
              </a:ext>
            </a:extLst>
          </p:cNvPr>
          <p:cNvGrpSpPr/>
          <p:nvPr/>
        </p:nvGrpSpPr>
        <p:grpSpPr>
          <a:xfrm>
            <a:off x="-9972756" y="1697427"/>
            <a:ext cx="7117517" cy="4541644"/>
            <a:chOff x="2543094" y="1697427"/>
            <a:chExt cx="7117517" cy="45416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549828-9F5B-EACC-5EBA-A379227B5A0E}"/>
                </a:ext>
              </a:extLst>
            </p:cNvPr>
            <p:cNvSpPr txBox="1"/>
            <p:nvPr/>
          </p:nvSpPr>
          <p:spPr>
            <a:xfrm>
              <a:off x="4230201" y="1697427"/>
              <a:ext cx="3729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BC457"/>
                  </a:solidFill>
                </a:rPr>
                <a:t>Market Share Breakdown </a:t>
              </a:r>
            </a:p>
          </p:txBody>
        </p:sp>
        <p:pic>
          <p:nvPicPr>
            <p:cNvPr id="28" name="Picture 27" descr="A black circle with grey lines&#10;&#10;Description automatically generated">
              <a:extLst>
                <a:ext uri="{FF2B5EF4-FFF2-40B4-BE49-F238E27FC236}">
                  <a16:creationId xmlns:a16="http://schemas.microsoft.com/office/drawing/2014/main" id="{F1111292-9191-6935-4A12-FE0421F9E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750" y="2358592"/>
              <a:ext cx="3746500" cy="3746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D7756C-CADF-ACED-3AD7-46F6D723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222750" y="2358592"/>
              <a:ext cx="3746500" cy="37465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0A8816-91A7-FB81-F2A8-A81EEC01E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36C540-831F-4E1A-E4C0-C336F6138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8EF39A-88D2-1DE7-9D7D-621EC034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F33220F-AE76-BF9B-8220-8A5BD04B2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21853" y="2358592"/>
              <a:ext cx="3746500" cy="3746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C3A93-4258-7F4A-3C5B-84E8E35CFDC8}"/>
                </a:ext>
              </a:extLst>
            </p:cNvPr>
            <p:cNvSpPr txBox="1"/>
            <p:nvPr/>
          </p:nvSpPr>
          <p:spPr>
            <a:xfrm>
              <a:off x="7436010" y="2224613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C000"/>
                  </a:solidFill>
                </a:rPr>
                <a:t>13.7%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9D2DF2-5CE7-C18C-4050-89FCB9B1931A}"/>
                </a:ext>
              </a:extLst>
            </p:cNvPr>
            <p:cNvSpPr txBox="1"/>
            <p:nvPr/>
          </p:nvSpPr>
          <p:spPr>
            <a:xfrm>
              <a:off x="7436010" y="2620873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Apple Music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73763-58A8-E403-050F-A86F433D4606}"/>
                </a:ext>
              </a:extLst>
            </p:cNvPr>
            <p:cNvSpPr txBox="1"/>
            <p:nvPr/>
          </p:nvSpPr>
          <p:spPr>
            <a:xfrm>
              <a:off x="7968353" y="3716536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13.6%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4481D6-671B-9F20-3D0A-97AE764DEB35}"/>
                </a:ext>
              </a:extLst>
            </p:cNvPr>
            <p:cNvSpPr txBox="1"/>
            <p:nvPr/>
          </p:nvSpPr>
          <p:spPr>
            <a:xfrm>
              <a:off x="7968353" y="4112796"/>
              <a:ext cx="1692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Tencent Music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A6C089-7D0C-D5F0-F079-43575336C64C}"/>
                </a:ext>
              </a:extLst>
            </p:cNvPr>
            <p:cNvSpPr txBox="1"/>
            <p:nvPr/>
          </p:nvSpPr>
          <p:spPr>
            <a:xfrm>
              <a:off x="7356518" y="5473479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13.3%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AB0F31-524B-870C-8E85-576993F9722E}"/>
                </a:ext>
              </a:extLst>
            </p:cNvPr>
            <p:cNvSpPr txBox="1"/>
            <p:nvPr/>
          </p:nvSpPr>
          <p:spPr>
            <a:xfrm>
              <a:off x="7356518" y="5869739"/>
              <a:ext cx="170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Amazon Music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A1239D-FB40-181B-5A50-C5A2F2F72D8D}"/>
                </a:ext>
              </a:extLst>
            </p:cNvPr>
            <p:cNvSpPr txBox="1"/>
            <p:nvPr/>
          </p:nvSpPr>
          <p:spPr>
            <a:xfrm>
              <a:off x="4082085" y="5473479"/>
              <a:ext cx="867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8.9%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9F86E9-B360-B61D-813D-896D9DFFAAF0}"/>
                </a:ext>
              </a:extLst>
            </p:cNvPr>
            <p:cNvSpPr txBox="1"/>
            <p:nvPr/>
          </p:nvSpPr>
          <p:spPr>
            <a:xfrm>
              <a:off x="3214340" y="5869739"/>
              <a:ext cx="1755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bg1"/>
                  </a:solidFill>
                </a:rPr>
                <a:t>YouTube Music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FE811F-171F-494A-89F0-93DD4120E0B9}"/>
                </a:ext>
              </a:extLst>
            </p:cNvPr>
            <p:cNvSpPr txBox="1"/>
            <p:nvPr/>
          </p:nvSpPr>
          <p:spPr>
            <a:xfrm>
              <a:off x="3178588" y="3720836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1BC457"/>
                  </a:solidFill>
                </a:rPr>
                <a:t>31.7%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4B35C-5D7E-B6FF-B6E4-40838C150F28}"/>
                </a:ext>
              </a:extLst>
            </p:cNvPr>
            <p:cNvSpPr txBox="1"/>
            <p:nvPr/>
          </p:nvSpPr>
          <p:spPr>
            <a:xfrm>
              <a:off x="3302652" y="4117096"/>
              <a:ext cx="928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bg1"/>
                  </a:solidFill>
                </a:rPr>
                <a:t>Spotify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D379550-3C08-B963-F401-6A6857CB7D30}"/>
                </a:ext>
              </a:extLst>
            </p:cNvPr>
            <p:cNvSpPr/>
            <p:nvPr/>
          </p:nvSpPr>
          <p:spPr>
            <a:xfrm>
              <a:off x="2549448" y="4586197"/>
              <a:ext cx="1651414" cy="369332"/>
            </a:xfrm>
            <a:prstGeom prst="roundRect">
              <a:avLst>
                <a:gd name="adj" fmla="val 14835"/>
              </a:avLst>
            </a:prstGeom>
            <a:solidFill>
              <a:srgbClr val="1BC4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9D20D-7A03-D4D1-D00B-1D85E3DFAE6B}"/>
                </a:ext>
              </a:extLst>
            </p:cNvPr>
            <p:cNvSpPr txBox="1"/>
            <p:nvPr/>
          </p:nvSpPr>
          <p:spPr>
            <a:xfrm>
              <a:off x="2543094" y="457876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Global Leader</a:t>
              </a:r>
            </a:p>
          </p:txBody>
        </p:sp>
      </p:grpSp>
      <p:pic>
        <p:nvPicPr>
          <p:cNvPr id="2" name="Picture 1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526D9DE2-E5B4-6593-5567-4EDD5E694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637" y="2367652"/>
            <a:ext cx="3718932" cy="3718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40605-CD50-0121-F8C0-8A2610A541FF}"/>
              </a:ext>
            </a:extLst>
          </p:cNvPr>
          <p:cNvSpPr txBox="1"/>
          <p:nvPr/>
        </p:nvSpPr>
        <p:spPr>
          <a:xfrm>
            <a:off x="4349401" y="1697427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A0928-D92C-C3A7-E84D-E0A62AE6713D}"/>
              </a:ext>
            </a:extLst>
          </p:cNvPr>
          <p:cNvSpPr txBox="1"/>
          <p:nvPr/>
        </p:nvSpPr>
        <p:spPr>
          <a:xfrm>
            <a:off x="8052956" y="4578761"/>
            <a:ext cx="19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U.S. music revenues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B0B7D-7C17-30E6-5776-2E2C420A187C}"/>
              </a:ext>
            </a:extLst>
          </p:cNvPr>
          <p:cNvSpPr txBox="1"/>
          <p:nvPr/>
        </p:nvSpPr>
        <p:spPr>
          <a:xfrm>
            <a:off x="8046601" y="3292548"/>
            <a:ext cx="228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Streaming services account for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6DD96B-0502-9AD5-3885-9E717C30511F}"/>
              </a:ext>
            </a:extLst>
          </p:cNvPr>
          <p:cNvSpPr/>
          <p:nvPr/>
        </p:nvSpPr>
        <p:spPr>
          <a:xfrm>
            <a:off x="8155697" y="4016063"/>
            <a:ext cx="1032655" cy="454229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110C0-A6EF-A30C-FF84-62DD03AC526D}"/>
              </a:ext>
            </a:extLst>
          </p:cNvPr>
          <p:cNvSpPr txBox="1"/>
          <p:nvPr/>
        </p:nvSpPr>
        <p:spPr>
          <a:xfrm>
            <a:off x="8149343" y="400862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79.5%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006BC3-F320-88AB-1C19-CE4BF7FE58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235637" y="2363161"/>
            <a:ext cx="3718932" cy="3718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AE94C-561E-EF9B-6D0E-D39EBB8AAD04}"/>
              </a:ext>
            </a:extLst>
          </p:cNvPr>
          <p:cNvSpPr txBox="1"/>
          <p:nvPr/>
        </p:nvSpPr>
        <p:spPr>
          <a:xfrm>
            <a:off x="861655" y="7783876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33778D5-DA08-F30C-924A-64DD66E37824}"/>
              </a:ext>
            </a:extLst>
          </p:cNvPr>
          <p:cNvSpPr/>
          <p:nvPr/>
        </p:nvSpPr>
        <p:spPr>
          <a:xfrm>
            <a:off x="1014055" y="10589602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Brand Loyalty and Trust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EFC046-BB97-6D78-02F4-26CFA5165E9C}"/>
              </a:ext>
            </a:extLst>
          </p:cNvPr>
          <p:cNvSpPr/>
          <p:nvPr/>
        </p:nvSpPr>
        <p:spPr>
          <a:xfrm>
            <a:off x="4581391" y="10591684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80665FA-70F1-06EF-DA92-933A41BEF953}"/>
              </a:ext>
            </a:extLst>
          </p:cNvPr>
          <p:cNvSpPr/>
          <p:nvPr/>
        </p:nvSpPr>
        <p:spPr>
          <a:xfrm>
            <a:off x="8347708" y="10583364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21AF5C-8252-08AC-225B-CBC6AA93620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rcRect/>
          <a:stretch/>
        </p:blipFill>
        <p:spPr>
          <a:xfrm>
            <a:off x="4677222" y="9993976"/>
            <a:ext cx="584200" cy="584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24A0C85-44A7-0EAC-2B75-CEF73AD06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rcRect/>
          <a:stretch/>
        </p:blipFill>
        <p:spPr>
          <a:xfrm>
            <a:off x="8424853" y="9971938"/>
            <a:ext cx="584200" cy="584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742BF9-CE44-B8F0-0AE7-CB54EF49E414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rcRect/>
          <a:stretch/>
        </p:blipFill>
        <p:spPr>
          <a:xfrm>
            <a:off x="1117432" y="9971937"/>
            <a:ext cx="584200" cy="584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81C0E8-B7E2-3152-6910-4655BD19546E}"/>
              </a:ext>
            </a:extLst>
          </p:cNvPr>
          <p:cNvSpPr/>
          <p:nvPr/>
        </p:nvSpPr>
        <p:spPr>
          <a:xfrm>
            <a:off x="12457828" y="10613585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53D9467-8E46-0402-72B0-BC511396B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rcRect/>
          <a:stretch/>
        </p:blipFill>
        <p:spPr>
          <a:xfrm>
            <a:off x="12522560" y="1002938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7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26691-2265-A85F-4133-3E087542382F}"/>
              </a:ext>
            </a:extLst>
          </p:cNvPr>
          <p:cNvSpPr txBox="1"/>
          <p:nvPr/>
        </p:nvSpPr>
        <p:spPr>
          <a:xfrm>
            <a:off x="861655" y="-6287676"/>
            <a:ext cx="461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Market Analysis</a:t>
            </a:r>
          </a:p>
        </p:txBody>
      </p:sp>
      <p:pic>
        <p:nvPicPr>
          <p:cNvPr id="4" name="Picture 3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4E0DA0B8-1C68-8F72-0179-D4BEDC2B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37" y="-4577894"/>
            <a:ext cx="3718932" cy="3718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6434D-1008-395A-9034-5ED36EFABAB5}"/>
              </a:ext>
            </a:extLst>
          </p:cNvPr>
          <p:cNvSpPr txBox="1"/>
          <p:nvPr/>
        </p:nvSpPr>
        <p:spPr>
          <a:xfrm>
            <a:off x="4349401" y="-5248119"/>
            <a:ext cx="3491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BC457"/>
                </a:solidFill>
              </a:rPr>
              <a:t>Competitive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AB12D-9ECE-0B38-7E7F-A35B69472A1E}"/>
              </a:ext>
            </a:extLst>
          </p:cNvPr>
          <p:cNvSpPr txBox="1"/>
          <p:nvPr/>
        </p:nvSpPr>
        <p:spPr>
          <a:xfrm>
            <a:off x="8052956" y="-2366785"/>
            <a:ext cx="19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U.S. music revenues (2019)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6AA17-1D4A-6CDF-B0DE-61A8EAF15EAC}"/>
              </a:ext>
            </a:extLst>
          </p:cNvPr>
          <p:cNvSpPr txBox="1"/>
          <p:nvPr/>
        </p:nvSpPr>
        <p:spPr>
          <a:xfrm>
            <a:off x="8046601" y="-3652998"/>
            <a:ext cx="228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Streaming services account for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DE2584-F60C-BCFF-6C80-01B132BFDEAF}"/>
              </a:ext>
            </a:extLst>
          </p:cNvPr>
          <p:cNvSpPr/>
          <p:nvPr/>
        </p:nvSpPr>
        <p:spPr>
          <a:xfrm>
            <a:off x="8155697" y="-2929483"/>
            <a:ext cx="1032655" cy="454229"/>
          </a:xfrm>
          <a:prstGeom prst="roundRect">
            <a:avLst>
              <a:gd name="adj" fmla="val 14835"/>
            </a:avLst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36A4-1AC1-510A-19ED-A1164A8EC035}"/>
              </a:ext>
            </a:extLst>
          </p:cNvPr>
          <p:cNvSpPr txBox="1"/>
          <p:nvPr/>
        </p:nvSpPr>
        <p:spPr>
          <a:xfrm>
            <a:off x="8149343" y="-293691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79.5%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9005A5-FCA7-D518-E871-23D513F2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5637" y="-4582385"/>
            <a:ext cx="3718932" cy="371893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128ACE5-CD24-A48F-7E8D-4AA44D016192}"/>
              </a:ext>
            </a:extLst>
          </p:cNvPr>
          <p:cNvSpPr/>
          <p:nvPr/>
        </p:nvSpPr>
        <p:spPr>
          <a:xfrm>
            <a:off x="1014055" y="3463596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Brand Loyalty and Trust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30A4E0-505F-37A2-5C79-A5FE261ED233}"/>
              </a:ext>
            </a:extLst>
          </p:cNvPr>
          <p:cNvSpPr/>
          <p:nvPr/>
        </p:nvSpPr>
        <p:spPr>
          <a:xfrm>
            <a:off x="4581391" y="3465678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86F793-635C-329C-E605-851ABA974324}"/>
              </a:ext>
            </a:extLst>
          </p:cNvPr>
          <p:cNvSpPr/>
          <p:nvPr/>
        </p:nvSpPr>
        <p:spPr>
          <a:xfrm>
            <a:off x="8347708" y="3457358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A26627-4E42-D5C8-4EF6-F2384CD5ECD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4677222" y="2867970"/>
            <a:ext cx="5842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602C45-2D7D-3F90-B92E-B59D1686D3D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8424853" y="2845932"/>
            <a:ext cx="584200" cy="584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73B17-A6FB-86D1-1F3B-1EF06800A03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117432" y="2845931"/>
            <a:ext cx="584200" cy="584200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8DBC18-2096-AC97-9CC4-7E605A7E6C07}"/>
              </a:ext>
            </a:extLst>
          </p:cNvPr>
          <p:cNvSpPr/>
          <p:nvPr/>
        </p:nvSpPr>
        <p:spPr>
          <a:xfrm>
            <a:off x="12457828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BA22AB1-2394-3DB4-6987-BB17F0A19FF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12522560" y="2903379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128ACE5-CD24-A48F-7E8D-4AA44D016192}"/>
              </a:ext>
            </a:extLst>
          </p:cNvPr>
          <p:cNvSpPr/>
          <p:nvPr/>
        </p:nvSpPr>
        <p:spPr>
          <a:xfrm>
            <a:off x="1014055" y="3463596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Brand Loyalty and Trust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30A4E0-505F-37A2-5C79-A5FE261ED233}"/>
              </a:ext>
            </a:extLst>
          </p:cNvPr>
          <p:cNvSpPr/>
          <p:nvPr/>
        </p:nvSpPr>
        <p:spPr>
          <a:xfrm>
            <a:off x="4581391" y="3465678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86F793-635C-329C-E605-851ABA974324}"/>
              </a:ext>
            </a:extLst>
          </p:cNvPr>
          <p:cNvSpPr/>
          <p:nvPr/>
        </p:nvSpPr>
        <p:spPr>
          <a:xfrm>
            <a:off x="8347708" y="3457358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A26627-4E42-D5C8-4EF6-F2384CD5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7222" y="2867970"/>
            <a:ext cx="5842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602C45-2D7D-3F90-B92E-B59D1686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424853" y="2845932"/>
            <a:ext cx="584200" cy="584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73B17-A6FB-86D1-1F3B-1EF06800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117432" y="2845931"/>
            <a:ext cx="584200" cy="584200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8DBC18-2096-AC97-9CC4-7E605A7E6C07}"/>
              </a:ext>
            </a:extLst>
          </p:cNvPr>
          <p:cNvSpPr/>
          <p:nvPr/>
        </p:nvSpPr>
        <p:spPr>
          <a:xfrm>
            <a:off x="12457828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BA22AB1-2394-3DB4-6987-BB17F0A19FF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2522560" y="2903379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1CD380-BF98-D43C-F95C-92E91872CA97}"/>
              </a:ext>
            </a:extLst>
          </p:cNvPr>
          <p:cNvSpPr/>
          <p:nvPr/>
        </p:nvSpPr>
        <p:spPr>
          <a:xfrm>
            <a:off x="733014" y="2431770"/>
            <a:ext cx="3136621" cy="3647928"/>
          </a:xfrm>
          <a:prstGeom prst="roundRect">
            <a:avLst>
              <a:gd name="adj" fmla="val 14799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128ACE5-CD24-A48F-7E8D-4AA44D016192}"/>
              </a:ext>
            </a:extLst>
          </p:cNvPr>
          <p:cNvSpPr/>
          <p:nvPr/>
        </p:nvSpPr>
        <p:spPr>
          <a:xfrm>
            <a:off x="1014055" y="3463596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Brand Loyalty and Trust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30A4E0-505F-37A2-5C79-A5FE261ED233}"/>
              </a:ext>
            </a:extLst>
          </p:cNvPr>
          <p:cNvSpPr/>
          <p:nvPr/>
        </p:nvSpPr>
        <p:spPr>
          <a:xfrm>
            <a:off x="4581391" y="3465678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86F793-635C-329C-E605-851ABA974324}"/>
              </a:ext>
            </a:extLst>
          </p:cNvPr>
          <p:cNvSpPr/>
          <p:nvPr/>
        </p:nvSpPr>
        <p:spPr>
          <a:xfrm>
            <a:off x="8347708" y="3457358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A26627-4E42-D5C8-4EF6-F2384CD5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7222" y="2867970"/>
            <a:ext cx="5842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602C45-2D7D-3F90-B92E-B59D1686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424853" y="2845932"/>
            <a:ext cx="584200" cy="584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73B17-A6FB-86D1-1F3B-1EF06800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117432" y="2845931"/>
            <a:ext cx="584200" cy="584200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8DBC18-2096-AC97-9CC4-7E605A7E6C07}"/>
              </a:ext>
            </a:extLst>
          </p:cNvPr>
          <p:cNvSpPr/>
          <p:nvPr/>
        </p:nvSpPr>
        <p:spPr>
          <a:xfrm>
            <a:off x="12457828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BA22AB1-2394-3DB4-6987-BB17F0A19FF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2522560" y="2903379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74EB5-20F0-1CA3-07D7-28A797E820D5}"/>
              </a:ext>
            </a:extLst>
          </p:cNvPr>
          <p:cNvSpPr/>
          <p:nvPr/>
        </p:nvSpPr>
        <p:spPr>
          <a:xfrm>
            <a:off x="4318373" y="2440091"/>
            <a:ext cx="3345937" cy="3647927"/>
          </a:xfrm>
          <a:prstGeom prst="roundRect">
            <a:avLst>
              <a:gd name="adj" fmla="val 141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128ACE5-CD24-A48F-7E8D-4AA44D016192}"/>
              </a:ext>
            </a:extLst>
          </p:cNvPr>
          <p:cNvSpPr/>
          <p:nvPr/>
        </p:nvSpPr>
        <p:spPr>
          <a:xfrm>
            <a:off x="1014055" y="3463596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30A4E0-505F-37A2-5C79-A5FE261ED233}"/>
              </a:ext>
            </a:extLst>
          </p:cNvPr>
          <p:cNvSpPr/>
          <p:nvPr/>
        </p:nvSpPr>
        <p:spPr>
          <a:xfrm>
            <a:off x="4581391" y="3465678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86F793-635C-329C-E605-851ABA974324}"/>
              </a:ext>
            </a:extLst>
          </p:cNvPr>
          <p:cNvSpPr/>
          <p:nvPr/>
        </p:nvSpPr>
        <p:spPr>
          <a:xfrm>
            <a:off x="8347708" y="3457358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A26627-4E42-D5C8-4EF6-F2384CD5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7222" y="2867970"/>
            <a:ext cx="5842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602C45-2D7D-3F90-B92E-B59D1686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8424853" y="2845932"/>
            <a:ext cx="584200" cy="584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973B17-A6FB-86D1-1F3B-1EF06800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7432" y="2845931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D1D501-7046-13C6-F737-1B073E25EF24}"/>
              </a:ext>
            </a:extLst>
          </p:cNvPr>
          <p:cNvSpPr/>
          <p:nvPr/>
        </p:nvSpPr>
        <p:spPr>
          <a:xfrm>
            <a:off x="12457828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56341-5174-0B8B-5CC9-64B9406DB3C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12522560" y="2903379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6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74EB5-20F0-1CA3-07D7-28A797E820D5}"/>
              </a:ext>
            </a:extLst>
          </p:cNvPr>
          <p:cNvSpPr/>
          <p:nvPr/>
        </p:nvSpPr>
        <p:spPr>
          <a:xfrm>
            <a:off x="4318374" y="2440091"/>
            <a:ext cx="3522432" cy="3647927"/>
          </a:xfrm>
          <a:prstGeom prst="roundRect">
            <a:avLst>
              <a:gd name="adj" fmla="val 1412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F41CCE-376C-EA5D-1A9D-810D8AF6352A}"/>
              </a:ext>
            </a:extLst>
          </p:cNvPr>
          <p:cNvSpPr/>
          <p:nvPr/>
        </p:nvSpPr>
        <p:spPr>
          <a:xfrm>
            <a:off x="-2503232" y="3477313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5101C-DCDC-703E-0483-A5AB210A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399855" y="2859648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BB7A9F-CBD4-90E3-F745-DE9B3843D4D5}"/>
              </a:ext>
            </a:extLst>
          </p:cNvPr>
          <p:cNvSpPr/>
          <p:nvPr/>
        </p:nvSpPr>
        <p:spPr>
          <a:xfrm>
            <a:off x="1019500" y="3477313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717C86-1074-24DE-DBF0-6FA88BC1E2AD}"/>
              </a:ext>
            </a:extLst>
          </p:cNvPr>
          <p:cNvSpPr/>
          <p:nvPr/>
        </p:nvSpPr>
        <p:spPr>
          <a:xfrm>
            <a:off x="4581391" y="3477313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6EC144-F295-0349-9EC7-5ADFF0BE6D9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4658536" y="2865887"/>
            <a:ext cx="584200" cy="584200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48073C5-37AC-D8C1-9456-5796C50EAAF2}"/>
              </a:ext>
            </a:extLst>
          </p:cNvPr>
          <p:cNvSpPr/>
          <p:nvPr/>
        </p:nvSpPr>
        <p:spPr>
          <a:xfrm>
            <a:off x="8343028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41DFD68-5DF1-C222-73F5-9CD1BCFEE2F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8407760" y="2903379"/>
            <a:ext cx="584200" cy="584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C4D8C7D-A3A5-1691-65BD-7261149BA5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5331" y="287960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74EB5-20F0-1CA3-07D7-28A797E820D5}"/>
              </a:ext>
            </a:extLst>
          </p:cNvPr>
          <p:cNvSpPr/>
          <p:nvPr/>
        </p:nvSpPr>
        <p:spPr>
          <a:xfrm>
            <a:off x="4318372" y="2440091"/>
            <a:ext cx="4018320" cy="2138633"/>
          </a:xfrm>
          <a:prstGeom prst="roundRect">
            <a:avLst>
              <a:gd name="adj" fmla="val 141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74FB05-FDAE-1C8A-4CC6-6860C3B83F65}"/>
              </a:ext>
            </a:extLst>
          </p:cNvPr>
          <p:cNvSpPr/>
          <p:nvPr/>
        </p:nvSpPr>
        <p:spPr>
          <a:xfrm>
            <a:off x="4607845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F9250B6-3069-9E53-CE86-1CDF6D1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2577" y="2903379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EF534BE-10E6-2E9C-F566-327487CDEF35}"/>
              </a:ext>
            </a:extLst>
          </p:cNvPr>
          <p:cNvSpPr/>
          <p:nvPr/>
        </p:nvSpPr>
        <p:spPr>
          <a:xfrm>
            <a:off x="1019500" y="3490486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F10E60-27E9-1289-3F34-8BEC0F9D86CA}"/>
              </a:ext>
            </a:extLst>
          </p:cNvPr>
          <p:cNvSpPr/>
          <p:nvPr/>
        </p:nvSpPr>
        <p:spPr>
          <a:xfrm>
            <a:off x="-6520660" y="3477313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FE4133-D95C-E9A5-5099-E878238E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417283" y="2859648"/>
            <a:ext cx="584200" cy="5842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E4B4C0-A39C-6F27-74C1-3670754808D4}"/>
              </a:ext>
            </a:extLst>
          </p:cNvPr>
          <p:cNvSpPr/>
          <p:nvPr/>
        </p:nvSpPr>
        <p:spPr>
          <a:xfrm>
            <a:off x="-2997928" y="3477313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BF3047-B4B6-17DA-5C8E-EA74B6A7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902097" y="2879605"/>
            <a:ext cx="584200" cy="584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6E0AFF-2EFD-DC94-6A5F-C1AE8BB8CF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6645" y="2879060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AC815A-8465-FCE5-6BF3-6F221E4CFAA3}"/>
              </a:ext>
            </a:extLst>
          </p:cNvPr>
          <p:cNvSpPr/>
          <p:nvPr/>
        </p:nvSpPr>
        <p:spPr>
          <a:xfrm>
            <a:off x="8810757" y="2328535"/>
            <a:ext cx="2736398" cy="627488"/>
          </a:xfrm>
          <a:prstGeom prst="roundRect">
            <a:avLst>
              <a:gd name="adj" fmla="val 22320"/>
            </a:avLst>
          </a:prstGeom>
          <a:solidFill>
            <a:schemeClr val="accent5">
              <a:lumMod val="40000"/>
              <a:lumOff val="6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500A3-F6C9-A4DF-2BD6-665723797AFA}"/>
              </a:ext>
            </a:extLst>
          </p:cNvPr>
          <p:cNvSpPr/>
          <p:nvPr/>
        </p:nvSpPr>
        <p:spPr>
          <a:xfrm>
            <a:off x="580023" y="2255427"/>
            <a:ext cx="2736398" cy="2187326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00" b="1" dirty="0">
              <a:solidFill>
                <a:srgbClr val="1BD760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57D9F9-865E-2D06-FA38-A29B6D6B9C4F}"/>
              </a:ext>
            </a:extLst>
          </p:cNvPr>
          <p:cNvSpPr/>
          <p:nvPr/>
        </p:nvSpPr>
        <p:spPr>
          <a:xfrm>
            <a:off x="3363608" y="2269763"/>
            <a:ext cx="2736400" cy="293088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6055BB-4D61-995B-689B-623535591EFC}"/>
              </a:ext>
            </a:extLst>
          </p:cNvPr>
          <p:cNvSpPr/>
          <p:nvPr/>
        </p:nvSpPr>
        <p:spPr>
          <a:xfrm>
            <a:off x="6128144" y="2269763"/>
            <a:ext cx="2736400" cy="1093663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Key Performance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Indicators (KPIs)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A9360E-0097-51E7-F4CB-4E8638C840FE}"/>
              </a:ext>
            </a:extLst>
          </p:cNvPr>
          <p:cNvSpPr/>
          <p:nvPr/>
        </p:nvSpPr>
        <p:spPr>
          <a:xfrm>
            <a:off x="8875576" y="2328535"/>
            <a:ext cx="2736400" cy="627488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Recommendations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B7D40-0231-1FC3-BFB3-6BDC268BF811}"/>
              </a:ext>
            </a:extLst>
          </p:cNvPr>
          <p:cNvSpPr txBox="1"/>
          <p:nvPr/>
        </p:nvSpPr>
        <p:spPr>
          <a:xfrm>
            <a:off x="861655" y="7825589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44D101-88E2-9CAC-25F0-39E8A596B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8" b="21937"/>
          <a:stretch/>
        </p:blipFill>
        <p:spPr>
          <a:xfrm>
            <a:off x="3163124" y="9195658"/>
            <a:ext cx="6234840" cy="27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7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74EB5-20F0-1CA3-07D7-28A797E820D5}"/>
              </a:ext>
            </a:extLst>
          </p:cNvPr>
          <p:cNvSpPr/>
          <p:nvPr/>
        </p:nvSpPr>
        <p:spPr>
          <a:xfrm>
            <a:off x="4318372" y="2440091"/>
            <a:ext cx="4018320" cy="2811005"/>
          </a:xfrm>
          <a:prstGeom prst="roundRect">
            <a:avLst>
              <a:gd name="adj" fmla="val 141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74FB05-FDAE-1C8A-4CC6-6860C3B83F65}"/>
              </a:ext>
            </a:extLst>
          </p:cNvPr>
          <p:cNvSpPr/>
          <p:nvPr/>
        </p:nvSpPr>
        <p:spPr>
          <a:xfrm>
            <a:off x="4607845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F9250B6-3069-9E53-CE86-1CDF6D1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2577" y="2903379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EF534BE-10E6-2E9C-F566-327487CDEF35}"/>
              </a:ext>
            </a:extLst>
          </p:cNvPr>
          <p:cNvSpPr/>
          <p:nvPr/>
        </p:nvSpPr>
        <p:spPr>
          <a:xfrm>
            <a:off x="1019500" y="3490486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EF9B-7B7B-4B97-1ACE-B03E319A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6645" y="2879060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86711E-3B39-ACF7-D9FE-3AF85F1DC577}"/>
              </a:ext>
            </a:extLst>
          </p:cNvPr>
          <p:cNvSpPr/>
          <p:nvPr/>
        </p:nvSpPr>
        <p:spPr>
          <a:xfrm>
            <a:off x="-6520660" y="3477313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4C28C9-1B57-0B69-A146-591E8050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6417283" y="2859648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588911-F020-789A-E3FE-8594876D7E2A}"/>
              </a:ext>
            </a:extLst>
          </p:cNvPr>
          <p:cNvSpPr/>
          <p:nvPr/>
        </p:nvSpPr>
        <p:spPr>
          <a:xfrm>
            <a:off x="-2997928" y="3477313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08B6A-C7E8-273A-E1E4-76CE7E050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902097" y="287960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4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74EB5-20F0-1CA3-07D7-28A797E820D5}"/>
              </a:ext>
            </a:extLst>
          </p:cNvPr>
          <p:cNvSpPr/>
          <p:nvPr/>
        </p:nvSpPr>
        <p:spPr>
          <a:xfrm>
            <a:off x="4318372" y="2440091"/>
            <a:ext cx="4018320" cy="3931526"/>
          </a:xfrm>
          <a:prstGeom prst="roundRect">
            <a:avLst>
              <a:gd name="adj" fmla="val 1412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74FB05-FDAE-1C8A-4CC6-6860C3B83F65}"/>
              </a:ext>
            </a:extLst>
          </p:cNvPr>
          <p:cNvSpPr/>
          <p:nvPr/>
        </p:nvSpPr>
        <p:spPr>
          <a:xfrm>
            <a:off x="4607845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Personalization</a:t>
            </a:r>
            <a:r>
              <a:rPr lang="en-US" sz="1600" dirty="0">
                <a:solidFill>
                  <a:schemeClr val="tx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Exclusive Content</a:t>
            </a:r>
            <a:r>
              <a:rPr lang="en-US" sz="1600" dirty="0">
                <a:solidFill>
                  <a:schemeClr val="tx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Power tools for the Artists Platform</a:t>
            </a:r>
            <a:r>
              <a:rPr lang="en-US" sz="1600" dirty="0">
                <a:solidFill>
                  <a:schemeClr val="tx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F9250B6-3069-9E53-CE86-1CDF6D1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4672577" y="2903379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EF534BE-10E6-2E9C-F566-327487CDEF35}"/>
              </a:ext>
            </a:extLst>
          </p:cNvPr>
          <p:cNvSpPr/>
          <p:nvPr/>
        </p:nvSpPr>
        <p:spPr>
          <a:xfrm>
            <a:off x="1019500" y="3490486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EF9B-7B7B-4B97-1ACE-B03E319A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6645" y="2879060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084B2D-3BDA-FCB8-35CB-65B36342CBA3}"/>
              </a:ext>
            </a:extLst>
          </p:cNvPr>
          <p:cNvSpPr/>
          <p:nvPr/>
        </p:nvSpPr>
        <p:spPr>
          <a:xfrm>
            <a:off x="-6520660" y="3477313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C2BE36-9BA9-5DEE-76A2-63B2B8FE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6417283" y="2859648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777CB7-1A5E-8877-395F-A726BA771FBA}"/>
              </a:ext>
            </a:extLst>
          </p:cNvPr>
          <p:cNvSpPr/>
          <p:nvPr/>
        </p:nvSpPr>
        <p:spPr>
          <a:xfrm>
            <a:off x="-2997928" y="3477313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24A86-FC0B-7928-640C-573E344E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902097" y="287960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6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974FB05-FDAE-1C8A-4CC6-6860C3B83F65}"/>
              </a:ext>
            </a:extLst>
          </p:cNvPr>
          <p:cNvSpPr/>
          <p:nvPr/>
        </p:nvSpPr>
        <p:spPr>
          <a:xfrm>
            <a:off x="4607845" y="3487579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Personalization</a:t>
            </a:r>
            <a:r>
              <a:rPr lang="en-US" sz="1600" dirty="0">
                <a:solidFill>
                  <a:schemeClr val="bg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Exclusive Content</a:t>
            </a:r>
            <a:r>
              <a:rPr lang="en-US" sz="1600" dirty="0">
                <a:solidFill>
                  <a:schemeClr val="bg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Power tools for the Artists Platform</a:t>
            </a:r>
            <a:r>
              <a:rPr lang="en-US" sz="1600" dirty="0">
                <a:solidFill>
                  <a:schemeClr val="bg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F9250B6-3069-9E53-CE86-1CDF6D14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2577" y="2903379"/>
            <a:ext cx="584200" cy="584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EF534BE-10E6-2E9C-F566-327487CDEF35}"/>
              </a:ext>
            </a:extLst>
          </p:cNvPr>
          <p:cNvSpPr/>
          <p:nvPr/>
        </p:nvSpPr>
        <p:spPr>
          <a:xfrm>
            <a:off x="1019500" y="3490486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EF9B-7B7B-4B97-1ACE-B03E319A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6645" y="2879060"/>
            <a:ext cx="584200" cy="584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084B2D-3BDA-FCB8-35CB-65B36342CBA3}"/>
              </a:ext>
            </a:extLst>
          </p:cNvPr>
          <p:cNvSpPr/>
          <p:nvPr/>
        </p:nvSpPr>
        <p:spPr>
          <a:xfrm>
            <a:off x="-6520660" y="3477313"/>
            <a:ext cx="2365248" cy="23158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Brand Loyalty and Trust</a:t>
            </a:r>
            <a:endParaRPr lang="en-US" sz="1050" b="1" dirty="0">
              <a:solidFill>
                <a:srgbClr val="1BC457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Features like Spotify Wrapped, Hi-Fi Music foster user loyalty and trust, driving a CAGR of 27.89% in the user base from 2015 to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C2BE36-9BA9-5DEE-76A2-63B2B8FE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6417283" y="2859648"/>
            <a:ext cx="584200" cy="584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777CB7-1A5E-8877-395F-A726BA771FBA}"/>
              </a:ext>
            </a:extLst>
          </p:cNvPr>
          <p:cNvSpPr/>
          <p:nvPr/>
        </p:nvSpPr>
        <p:spPr>
          <a:xfrm>
            <a:off x="-2997928" y="3477313"/>
            <a:ext cx="2918513" cy="23464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Data-driven Personalization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Proprietary AI and data analytics curate highly personalized content (e.g., Discover Weekly and Release Radar), boosting engagement and retention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24A86-FC0B-7928-640C-573E344E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902097" y="2879605"/>
            <a:ext cx="5842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93380-B20A-F9DC-F391-71FBFB0007A1}"/>
              </a:ext>
            </a:extLst>
          </p:cNvPr>
          <p:cNvSpPr txBox="1"/>
          <p:nvPr/>
        </p:nvSpPr>
        <p:spPr>
          <a:xfrm>
            <a:off x="861655" y="8106878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C383302-922B-2B92-86B7-AD5109585BE3}"/>
              </a:ext>
            </a:extLst>
          </p:cNvPr>
          <p:cNvSpPr/>
          <p:nvPr/>
        </p:nvSpPr>
        <p:spPr>
          <a:xfrm>
            <a:off x="3472540" y="10572647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Example</a:t>
            </a:r>
            <a:r>
              <a:rPr lang="en-US" sz="1400" dirty="0">
                <a:solidFill>
                  <a:schemeClr val="tx1"/>
                </a:solidFill>
              </a:rPr>
              <a:t>: 2024 TikTok vs. UMG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09681A2-DE11-EDA7-3E41-84BF54C7140F}"/>
              </a:ext>
            </a:extLst>
          </p:cNvPr>
          <p:cNvSpPr/>
          <p:nvPr/>
        </p:nvSpPr>
        <p:spPr>
          <a:xfrm>
            <a:off x="6235951" y="10572647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Competitive Pressure </a:t>
            </a:r>
            <a:r>
              <a:rPr lang="en-US" sz="1400" dirty="0">
                <a:solidFill>
                  <a:schemeClr val="tx1"/>
                </a:solidFill>
              </a:rPr>
              <a:t>from Ecosystem-Backed Rivals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27607CD-7B24-7943-4D35-2F53B4E3E4BF}"/>
              </a:ext>
            </a:extLst>
          </p:cNvPr>
          <p:cNvSpPr/>
          <p:nvPr/>
        </p:nvSpPr>
        <p:spPr>
          <a:xfrm>
            <a:off x="8967829" y="10564326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DE11A69-49F9-C308-C0EB-00E3D3A24178}"/>
              </a:ext>
            </a:extLst>
          </p:cNvPr>
          <p:cNvSpPr/>
          <p:nvPr/>
        </p:nvSpPr>
        <p:spPr>
          <a:xfrm>
            <a:off x="881114" y="10564327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Relies on major rights holders </a:t>
            </a:r>
            <a:r>
              <a:rPr lang="en-US" sz="1400" dirty="0">
                <a:solidFill>
                  <a:schemeClr val="tx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E4E43B-87B4-34DB-2FA9-7E8E3F2810A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1096018" y="10001669"/>
            <a:ext cx="497702" cy="4977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16C904-884C-7F8B-4725-EAF71427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3690590" y="10009989"/>
            <a:ext cx="497702" cy="4977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A7EA99-67EB-EA9A-3BE2-15E14316C0E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rcRect/>
          <a:stretch/>
        </p:blipFill>
        <p:spPr>
          <a:xfrm>
            <a:off x="6453040" y="10011582"/>
            <a:ext cx="497702" cy="4977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74B739-2190-34C1-1912-CE25B6B1DF7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rcRect/>
          <a:stretch/>
        </p:blipFill>
        <p:spPr>
          <a:xfrm>
            <a:off x="9182326" y="10011582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7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BDAC4-6B5B-7E4D-090D-65952787E0E0}"/>
              </a:ext>
            </a:extLst>
          </p:cNvPr>
          <p:cNvSpPr txBox="1"/>
          <p:nvPr/>
        </p:nvSpPr>
        <p:spPr>
          <a:xfrm>
            <a:off x="861655" y="-6205845"/>
            <a:ext cx="71547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Competitive Advantages</a:t>
            </a:r>
          </a:p>
          <a:p>
            <a:r>
              <a:rPr lang="en-US" sz="4800" b="1" dirty="0">
                <a:solidFill>
                  <a:srgbClr val="1BD760"/>
                </a:solidFill>
              </a:rPr>
              <a:t>&amp; Product Differentiation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CCC896-41FE-9E35-D6A8-4A25D9F00257}"/>
              </a:ext>
            </a:extLst>
          </p:cNvPr>
          <p:cNvSpPr/>
          <p:nvPr/>
        </p:nvSpPr>
        <p:spPr>
          <a:xfrm>
            <a:off x="4607845" y="-3376136"/>
            <a:ext cx="3505204" cy="274963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Product Differentiation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Personalization</a:t>
            </a:r>
            <a:r>
              <a:rPr lang="en-US" sz="1600" dirty="0">
                <a:solidFill>
                  <a:schemeClr val="bg1"/>
                </a:solidFill>
              </a:rPr>
              <a:t>: Highly personalized listening experience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Exclusive Content</a:t>
            </a:r>
            <a:r>
              <a:rPr lang="en-US" sz="1600" dirty="0">
                <a:solidFill>
                  <a:schemeClr val="bg1"/>
                </a:solidFill>
              </a:rPr>
              <a:t>: The Joe Rogan Experience &amp; Taylor swift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Power tools for the Artists Platform</a:t>
            </a:r>
            <a:r>
              <a:rPr lang="en-US" sz="1600" dirty="0">
                <a:solidFill>
                  <a:schemeClr val="bg1"/>
                </a:solidFill>
              </a:rPr>
              <a:t>: Campaign Kit, Marquee, Discovery Mode, and Showcase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8653F-0BC0-C877-CED9-46957EFA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72577" y="-3960336"/>
            <a:ext cx="584200" cy="5842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4C82436-8A36-9FA4-8428-F9A13971DCC8}"/>
              </a:ext>
            </a:extLst>
          </p:cNvPr>
          <p:cNvSpPr/>
          <p:nvPr/>
        </p:nvSpPr>
        <p:spPr>
          <a:xfrm>
            <a:off x="1019500" y="-3373229"/>
            <a:ext cx="2918513" cy="208878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1BC457"/>
                </a:solidFill>
              </a:rPr>
              <a:t>Artist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Hosts over 11 million artists with tools for profile management, audience insights, and content promotion. With competitive payouts ($0.003–$0.005 per stream) 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2AF8B-6486-D602-4FFA-8141C936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6645" y="-3984655"/>
            <a:ext cx="584200" cy="5842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Example</a:t>
            </a:r>
            <a:r>
              <a:rPr lang="en-US" sz="1400" dirty="0">
                <a:solidFill>
                  <a:schemeClr val="tx1"/>
                </a:solidFill>
              </a:rPr>
              <a:t>: 2024 TikTok vs. UMG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Competitive Pressure </a:t>
            </a:r>
            <a:r>
              <a:rPr lang="en-US" sz="1400" dirty="0">
                <a:solidFill>
                  <a:schemeClr val="tx1"/>
                </a:solidFill>
              </a:rPr>
              <a:t>from Ecosystem-Backed Rivals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Relies on major rights holders </a:t>
            </a:r>
            <a:r>
              <a:rPr lang="en-US" sz="1400" dirty="0">
                <a:solidFill>
                  <a:schemeClr val="tx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CFE59AC-848F-7912-53C9-129B5EFE2E0B}"/>
              </a:ext>
            </a:extLst>
          </p:cNvPr>
          <p:cNvSpPr/>
          <p:nvPr/>
        </p:nvSpPr>
        <p:spPr>
          <a:xfrm>
            <a:off x="632317" y="2185642"/>
            <a:ext cx="2698712" cy="3191901"/>
          </a:xfrm>
          <a:prstGeom prst="roundRect">
            <a:avLst>
              <a:gd name="adj" fmla="val 14799"/>
            </a:avLst>
          </a:prstGeom>
          <a:solidFill>
            <a:srgbClr val="1B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Example</a:t>
            </a:r>
            <a:r>
              <a:rPr lang="en-US" sz="1400" dirty="0">
                <a:solidFill>
                  <a:schemeClr val="tx1"/>
                </a:solidFill>
              </a:rPr>
              <a:t>: 2024 TikTok vs. UMG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Competitive Pressure </a:t>
            </a:r>
            <a:r>
              <a:rPr lang="en-US" sz="1400" dirty="0">
                <a:solidFill>
                  <a:schemeClr val="tx1"/>
                </a:solidFill>
              </a:rPr>
              <a:t>from Ecosystem-Backed Rivals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Relies on major rights holders </a:t>
            </a:r>
            <a:r>
              <a:rPr lang="en-US" sz="1400" dirty="0">
                <a:solidFill>
                  <a:schemeClr val="tx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2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CFE59AC-848F-7912-53C9-129B5EFE2E0B}"/>
              </a:ext>
            </a:extLst>
          </p:cNvPr>
          <p:cNvSpPr/>
          <p:nvPr/>
        </p:nvSpPr>
        <p:spPr>
          <a:xfrm>
            <a:off x="3309257" y="2185643"/>
            <a:ext cx="2284996" cy="1823964"/>
          </a:xfrm>
          <a:prstGeom prst="roundRect">
            <a:avLst>
              <a:gd name="adj" fmla="val 1479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Example</a:t>
            </a:r>
            <a:r>
              <a:rPr lang="en-US" sz="1400" dirty="0">
                <a:solidFill>
                  <a:schemeClr val="tx1"/>
                </a:solidFill>
              </a:rPr>
              <a:t>: 2024 TikTok vs. UMG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Competitive Pressure </a:t>
            </a:r>
            <a:r>
              <a:rPr lang="en-US" sz="1400" dirty="0">
                <a:solidFill>
                  <a:schemeClr val="tx1"/>
                </a:solidFill>
              </a:rPr>
              <a:t>from Ecosystem-Backed Rivals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Relies on major rights holders </a:t>
            </a:r>
            <a:r>
              <a:rPr lang="en-US" sz="1400" dirty="0">
                <a:solidFill>
                  <a:schemeClr val="bg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CFE59AC-848F-7912-53C9-129B5EFE2E0B}"/>
              </a:ext>
            </a:extLst>
          </p:cNvPr>
          <p:cNvSpPr/>
          <p:nvPr/>
        </p:nvSpPr>
        <p:spPr>
          <a:xfrm>
            <a:off x="6025954" y="2185643"/>
            <a:ext cx="2640967" cy="2028548"/>
          </a:xfrm>
          <a:prstGeom prst="roundRect">
            <a:avLst>
              <a:gd name="adj" fmla="val 1479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Example</a:t>
            </a:r>
            <a:r>
              <a:rPr lang="en-US" sz="1400" dirty="0">
                <a:solidFill>
                  <a:schemeClr val="bg1"/>
                </a:solidFill>
              </a:rPr>
              <a:t>: 2024 TikTok vs. UMG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Competitive Pressure </a:t>
            </a:r>
            <a:r>
              <a:rPr lang="en-US" sz="1400" dirty="0">
                <a:solidFill>
                  <a:schemeClr val="tx1"/>
                </a:solidFill>
              </a:rPr>
              <a:t>from Ecosystem-Backed Rivals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Relies on major rights holders </a:t>
            </a:r>
            <a:r>
              <a:rPr lang="en-US" sz="1400" dirty="0">
                <a:solidFill>
                  <a:schemeClr val="bg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CFE59AC-848F-7912-53C9-129B5EFE2E0B}"/>
              </a:ext>
            </a:extLst>
          </p:cNvPr>
          <p:cNvSpPr/>
          <p:nvPr/>
        </p:nvSpPr>
        <p:spPr>
          <a:xfrm>
            <a:off x="8769156" y="2185642"/>
            <a:ext cx="2724885" cy="2471936"/>
          </a:xfrm>
          <a:prstGeom prst="roundRect">
            <a:avLst>
              <a:gd name="adj" fmla="val 1479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Example</a:t>
            </a:r>
            <a:r>
              <a:rPr lang="en-US" sz="1400" dirty="0">
                <a:solidFill>
                  <a:schemeClr val="bg1"/>
                </a:solidFill>
              </a:rPr>
              <a:t>: 2024 TikTok vs. UMG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Competitive Pressure </a:t>
            </a:r>
            <a:r>
              <a:rPr lang="en-US" sz="1400" dirty="0">
                <a:solidFill>
                  <a:schemeClr val="bg1"/>
                </a:solidFill>
              </a:rPr>
              <a:t>from Ecosystem-Backed Rivals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Operates as a </a:t>
            </a:r>
            <a:r>
              <a:rPr lang="en-US" sz="1400" b="1" dirty="0">
                <a:solidFill>
                  <a:schemeClr val="tx1"/>
                </a:solidFill>
              </a:rPr>
              <a:t>standalone service</a:t>
            </a:r>
            <a:r>
              <a:rPr lang="en-US" sz="1400" dirty="0">
                <a:solidFill>
                  <a:schemeClr val="tx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Relies on major rights holders </a:t>
            </a:r>
            <a:r>
              <a:rPr lang="en-US" sz="1400" dirty="0">
                <a:solidFill>
                  <a:schemeClr val="bg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5FC072-6A32-866E-30F2-54E11904EEF2}"/>
              </a:ext>
            </a:extLst>
          </p:cNvPr>
          <p:cNvSpPr/>
          <p:nvPr/>
        </p:nvSpPr>
        <p:spPr>
          <a:xfrm>
            <a:off x="3472540" y="3123639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Example</a:t>
            </a:r>
            <a:r>
              <a:rPr lang="en-US" sz="1400" dirty="0">
                <a:solidFill>
                  <a:schemeClr val="bg1"/>
                </a:solidFill>
              </a:rPr>
              <a:t>: 2024 TikTok vs. UMG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F53711-0315-E4FF-C4C1-CCBD543978E9}"/>
              </a:ext>
            </a:extLst>
          </p:cNvPr>
          <p:cNvSpPr/>
          <p:nvPr/>
        </p:nvSpPr>
        <p:spPr>
          <a:xfrm>
            <a:off x="6235951" y="3123639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Competitive Pressure </a:t>
            </a:r>
            <a:r>
              <a:rPr lang="en-US" sz="1400" dirty="0">
                <a:solidFill>
                  <a:schemeClr val="bg1"/>
                </a:solidFill>
              </a:rPr>
              <a:t>from Ecosystem-Backed Rivals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00FC4D-14BF-612D-4D0A-60FFE31D1C81}"/>
              </a:ext>
            </a:extLst>
          </p:cNvPr>
          <p:cNvSpPr/>
          <p:nvPr/>
        </p:nvSpPr>
        <p:spPr>
          <a:xfrm>
            <a:off x="8967829" y="3115318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bg1"/>
                </a:solidFill>
              </a:rPr>
              <a:t>Operates as a </a:t>
            </a:r>
            <a:r>
              <a:rPr lang="en-US" sz="1400" b="1" dirty="0">
                <a:solidFill>
                  <a:schemeClr val="bg1"/>
                </a:solidFill>
              </a:rPr>
              <a:t>standalone service</a:t>
            </a:r>
            <a:r>
              <a:rPr lang="en-US" sz="1400" dirty="0">
                <a:solidFill>
                  <a:schemeClr val="bg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9B844E-5FB2-14D7-BBBC-5866BABDF096}"/>
              </a:ext>
            </a:extLst>
          </p:cNvPr>
          <p:cNvSpPr/>
          <p:nvPr/>
        </p:nvSpPr>
        <p:spPr>
          <a:xfrm>
            <a:off x="881114" y="3115319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Relies on major rights holders </a:t>
            </a:r>
            <a:r>
              <a:rPr lang="en-US" sz="1400" dirty="0">
                <a:solidFill>
                  <a:schemeClr val="bg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254F83-6098-AB56-AD52-D8DC62F1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2552661"/>
            <a:ext cx="497702" cy="4977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4682EE-A658-5219-1DA9-067F5C69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0590" y="2560981"/>
            <a:ext cx="497702" cy="4977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877E5C-52F1-BAF1-7CB0-95630E67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3040" y="2562574"/>
            <a:ext cx="497702" cy="4977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5BA315-40EA-4FB0-A86A-525F6B3772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82326" y="2562574"/>
            <a:ext cx="497702" cy="497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63DAF-649E-5396-34DC-D44A4AFBACA1}"/>
              </a:ext>
            </a:extLst>
          </p:cNvPr>
          <p:cNvSpPr txBox="1"/>
          <p:nvPr/>
        </p:nvSpPr>
        <p:spPr>
          <a:xfrm>
            <a:off x="861655" y="7542014"/>
            <a:ext cx="523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Financial Analysis</a:t>
            </a:r>
          </a:p>
        </p:txBody>
      </p:sp>
    </p:spTree>
    <p:extLst>
      <p:ext uri="{BB962C8B-B14F-4D97-AF65-F5344CB8AC3E}">
        <p14:creationId xmlns:p14="http://schemas.microsoft.com/office/powerpoint/2010/main" val="26593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23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Financial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B2F36-C749-2541-9DEA-3FF0852E3D11}"/>
              </a:ext>
            </a:extLst>
          </p:cNvPr>
          <p:cNvSpPr txBox="1"/>
          <p:nvPr/>
        </p:nvSpPr>
        <p:spPr>
          <a:xfrm>
            <a:off x="861655" y="-6220017"/>
            <a:ext cx="534954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Disadvantage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Dependence on Music Licenses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947A58-ACB7-7ACF-46D2-0D4DC2D7AC10}"/>
              </a:ext>
            </a:extLst>
          </p:cNvPr>
          <p:cNvSpPr/>
          <p:nvPr/>
        </p:nvSpPr>
        <p:spPr>
          <a:xfrm>
            <a:off x="3472540" y="-3754248"/>
            <a:ext cx="2169134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Example</a:t>
            </a:r>
            <a:r>
              <a:rPr lang="en-US" sz="1400" dirty="0">
                <a:solidFill>
                  <a:schemeClr val="bg1"/>
                </a:solidFill>
              </a:rPr>
              <a:t>: 2024 TikTok vs. UMG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0BC1F8-A2E9-5266-5B07-DB4036DF66AE}"/>
              </a:ext>
            </a:extLst>
          </p:cNvPr>
          <p:cNvSpPr/>
          <p:nvPr/>
        </p:nvSpPr>
        <p:spPr>
          <a:xfrm>
            <a:off x="6235951" y="-3754248"/>
            <a:ext cx="2284996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Competitive Pressure </a:t>
            </a:r>
            <a:r>
              <a:rPr lang="en-US" sz="1400" dirty="0">
                <a:solidFill>
                  <a:schemeClr val="bg1"/>
                </a:solidFill>
              </a:rPr>
              <a:t>from Ecosystem-Backed Rivals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A6CBA84-B9E6-EB9E-4BE6-EB5697DC4FA0}"/>
              </a:ext>
            </a:extLst>
          </p:cNvPr>
          <p:cNvSpPr/>
          <p:nvPr/>
        </p:nvSpPr>
        <p:spPr>
          <a:xfrm>
            <a:off x="8967829" y="-3762569"/>
            <a:ext cx="2526212" cy="1542260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bg1"/>
                </a:solidFill>
              </a:rPr>
              <a:t>Operates as a </a:t>
            </a:r>
            <a:r>
              <a:rPr lang="en-US" sz="1400" b="1" dirty="0">
                <a:solidFill>
                  <a:schemeClr val="bg1"/>
                </a:solidFill>
              </a:rPr>
              <a:t>standalone service</a:t>
            </a:r>
            <a:r>
              <a:rPr lang="en-US" sz="1400" dirty="0">
                <a:solidFill>
                  <a:schemeClr val="bg1"/>
                </a:solidFill>
              </a:rPr>
              <a:t>, Lacks integration with broader product ecosystems like Amazon Prime or Apple Ecosystem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716FAE-E4A5-A15D-300E-E92129B5C4F9}"/>
              </a:ext>
            </a:extLst>
          </p:cNvPr>
          <p:cNvSpPr/>
          <p:nvPr/>
        </p:nvSpPr>
        <p:spPr>
          <a:xfrm>
            <a:off x="881114" y="-3762568"/>
            <a:ext cx="2284996" cy="1232452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</a:rPr>
              <a:t>Relies on major rights holders </a:t>
            </a:r>
            <a:r>
              <a:rPr lang="en-US" sz="1400" dirty="0">
                <a:solidFill>
                  <a:schemeClr val="bg1"/>
                </a:solidFill>
              </a:rPr>
              <a:t>(Sony, Universal, Warner) for content, Limited control over costs and content availability, Profitability at risk if licensing fees increase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72B24E-1204-9D4F-ACED-C273C2F8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018" y="-4325226"/>
            <a:ext cx="497702" cy="4977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247B59-C11E-7164-DC75-5382BDDB3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0590" y="-4316906"/>
            <a:ext cx="497702" cy="4977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5D512E-AD3C-5CDB-F3A1-2F7B515F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3040" y="-4315313"/>
            <a:ext cx="497702" cy="4977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BE8527-54B3-5DFC-19C8-75624ED6FD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82326" y="-4315313"/>
            <a:ext cx="497702" cy="4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612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Company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D6379A-01E3-E309-1231-4549B5286008}"/>
              </a:ext>
            </a:extLst>
          </p:cNvPr>
          <p:cNvSpPr/>
          <p:nvPr/>
        </p:nvSpPr>
        <p:spPr>
          <a:xfrm>
            <a:off x="8963157" y="-4708754"/>
            <a:ext cx="2736398" cy="627488"/>
          </a:xfrm>
          <a:prstGeom prst="roundRect">
            <a:avLst>
              <a:gd name="adj" fmla="val 22320"/>
            </a:avLst>
          </a:prstGeom>
          <a:solidFill>
            <a:schemeClr val="accent5">
              <a:lumMod val="40000"/>
              <a:lumOff val="6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FEBFC-844B-9C61-A2E0-99341DECFD58}"/>
              </a:ext>
            </a:extLst>
          </p:cNvPr>
          <p:cNvSpPr txBox="1"/>
          <p:nvPr/>
        </p:nvSpPr>
        <p:spPr>
          <a:xfrm>
            <a:off x="1014055" y="-6379419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Agenda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5422D2-B9FC-CB72-36AC-CA96AE7E8127}"/>
              </a:ext>
            </a:extLst>
          </p:cNvPr>
          <p:cNvSpPr/>
          <p:nvPr/>
        </p:nvSpPr>
        <p:spPr>
          <a:xfrm>
            <a:off x="732423" y="-4781862"/>
            <a:ext cx="2736398" cy="2187326"/>
          </a:xfrm>
          <a:prstGeom prst="roundRect">
            <a:avLst>
              <a:gd name="adj" fmla="val 18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Company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overview</a:t>
            </a:r>
          </a:p>
          <a:p>
            <a:endParaRPr lang="en-US" sz="1000" b="1" dirty="0">
              <a:solidFill>
                <a:srgbClr val="1BD760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  + Business model</a:t>
            </a:r>
          </a:p>
          <a:p>
            <a:r>
              <a:rPr lang="en-US" dirty="0">
                <a:solidFill>
                  <a:schemeClr val="bg1"/>
                </a:solidFill>
              </a:rPr>
              <a:t>  + User demographics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E6FB6A-0FB8-C889-3C9D-EE011DF0F2FF}"/>
              </a:ext>
            </a:extLst>
          </p:cNvPr>
          <p:cNvSpPr/>
          <p:nvPr/>
        </p:nvSpPr>
        <p:spPr>
          <a:xfrm>
            <a:off x="3516008" y="-4767526"/>
            <a:ext cx="2736400" cy="2930887"/>
          </a:xfrm>
          <a:prstGeom prst="roundRect">
            <a:avLst>
              <a:gd name="adj" fmla="val 1452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Analyses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+ Methodology of</a:t>
            </a:r>
          </a:p>
          <a:p>
            <a:r>
              <a:rPr lang="en-US" dirty="0">
                <a:solidFill>
                  <a:schemeClr val="bg1"/>
                </a:solidFill>
              </a:rPr>
              <a:t>      conducting analyses</a:t>
            </a:r>
          </a:p>
          <a:p>
            <a:r>
              <a:rPr lang="en-US" dirty="0">
                <a:solidFill>
                  <a:schemeClr val="bg1"/>
                </a:solidFill>
              </a:rPr>
              <a:t>  + Data source</a:t>
            </a:r>
          </a:p>
          <a:p>
            <a:r>
              <a:rPr lang="en-US" dirty="0">
                <a:solidFill>
                  <a:schemeClr val="bg1"/>
                </a:solidFill>
              </a:rPr>
              <a:t>  + Market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Financial analysis</a:t>
            </a:r>
          </a:p>
          <a:p>
            <a:r>
              <a:rPr lang="en-US" dirty="0">
                <a:solidFill>
                  <a:schemeClr val="bg1"/>
                </a:solidFill>
              </a:rPr>
              <a:t>  + Metrics from annual</a:t>
            </a:r>
          </a:p>
          <a:p>
            <a:r>
              <a:rPr lang="en-US" dirty="0">
                <a:solidFill>
                  <a:schemeClr val="bg1"/>
                </a:solidFill>
              </a:rPr>
              <a:t>      financial 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A694E-94E4-D0E5-D378-3668FC4DC7D5}"/>
              </a:ext>
            </a:extLst>
          </p:cNvPr>
          <p:cNvSpPr/>
          <p:nvPr/>
        </p:nvSpPr>
        <p:spPr>
          <a:xfrm>
            <a:off x="6280544" y="-4767526"/>
            <a:ext cx="2736400" cy="1093663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Key Performance</a:t>
            </a:r>
          </a:p>
          <a:p>
            <a:r>
              <a:rPr lang="en-US" sz="2000" b="1" dirty="0">
                <a:solidFill>
                  <a:srgbClr val="1BD760"/>
                </a:solidFill>
              </a:rPr>
              <a:t> Indicators (KPIs)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C2E60D-AF86-4BA5-7062-AD64B54269D4}"/>
              </a:ext>
            </a:extLst>
          </p:cNvPr>
          <p:cNvSpPr/>
          <p:nvPr/>
        </p:nvSpPr>
        <p:spPr>
          <a:xfrm>
            <a:off x="9027976" y="-4708754"/>
            <a:ext cx="2736400" cy="627488"/>
          </a:xfrm>
          <a:prstGeom prst="roundRect">
            <a:avLst>
              <a:gd name="adj" fmla="val 2148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BD760"/>
                </a:solidFill>
              </a:rPr>
              <a:t> Recommendations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FAE3EF-D3BD-BF19-EAB9-91FD0EE48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8" b="21937"/>
          <a:stretch/>
        </p:blipFill>
        <p:spPr>
          <a:xfrm>
            <a:off x="3163124" y="2027939"/>
            <a:ext cx="6234840" cy="27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23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Financial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2AA9A-C7C1-CEB3-E0E4-E282F712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6475" y="1952977"/>
            <a:ext cx="10699048" cy="37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523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Financial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2AA9A-C7C1-CEB3-E0E4-E282F712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6475" y="1952977"/>
            <a:ext cx="10699048" cy="37446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A368F7-6FB1-4A05-666E-C0205075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475" y="1952977"/>
            <a:ext cx="10699048" cy="374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44ECD-37F9-92B0-4483-A41E07034828}"/>
              </a:ext>
            </a:extLst>
          </p:cNvPr>
          <p:cNvSpPr txBox="1"/>
          <p:nvPr/>
        </p:nvSpPr>
        <p:spPr>
          <a:xfrm>
            <a:off x="861655" y="76682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</p:spTree>
    <p:extLst>
      <p:ext uri="{BB962C8B-B14F-4D97-AF65-F5344CB8AC3E}">
        <p14:creationId xmlns:p14="http://schemas.microsoft.com/office/powerpoint/2010/main" val="185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4967E0D-8D3A-877F-D1E5-F79AE3B461F0}"/>
              </a:ext>
            </a:extLst>
          </p:cNvPr>
          <p:cNvSpPr txBox="1"/>
          <p:nvPr/>
        </p:nvSpPr>
        <p:spPr>
          <a:xfrm>
            <a:off x="861655" y="-6291570"/>
            <a:ext cx="523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Financial Analysis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53DF8DA-E511-D006-EB0D-537370E4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6475" y="-4996463"/>
            <a:ext cx="10699048" cy="374466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29DA33D-56CC-F958-D069-EDE05B9B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475" y="-4996463"/>
            <a:ext cx="10699048" cy="37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8961119" y="1588168"/>
            <a:ext cx="790854" cy="2895906"/>
          </a:xfrm>
          <a:prstGeom prst="roundRect">
            <a:avLst>
              <a:gd name="adj" fmla="val 7599"/>
            </a:avLst>
          </a:prstGeom>
          <a:solidFill>
            <a:srgbClr val="1BC457">
              <a:alpha val="30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9093849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DF074-4FF9-C135-AB48-AA4EE2A9E8FE}"/>
              </a:ext>
            </a:extLst>
          </p:cNvPr>
          <p:cNvSpPr/>
          <p:nvPr/>
        </p:nvSpPr>
        <p:spPr>
          <a:xfrm>
            <a:off x="9093849" y="2041525"/>
            <a:ext cx="523568" cy="2313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D830E-4EBE-F74C-7AC2-AB541CAE8831}"/>
              </a:ext>
            </a:extLst>
          </p:cNvPr>
          <p:cNvSpPr/>
          <p:nvPr/>
        </p:nvSpPr>
        <p:spPr>
          <a:xfrm>
            <a:off x="9093849" y="1713226"/>
            <a:ext cx="523568" cy="325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1804561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2510123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1804561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2478527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1772965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3626883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4332445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4256428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3574776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5449205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6154767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6084909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5353148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7271527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7977089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7883680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7152484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9799411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9705160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9010174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1804561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3626883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5450299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7272621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9093849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2057982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3927712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4181133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6D2258-598D-0F89-D0FC-977D6B98C5D6}"/>
              </a:ext>
            </a:extLst>
          </p:cNvPr>
          <p:cNvSpPr/>
          <p:nvPr/>
        </p:nvSpPr>
        <p:spPr>
          <a:xfrm>
            <a:off x="7477451" y="4853205"/>
            <a:ext cx="2845528" cy="531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Premium Subscription Revenue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87% of total revenue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BD5FFA-344A-9C5E-449F-A7639FA24D37}"/>
              </a:ext>
            </a:extLst>
          </p:cNvPr>
          <p:cNvSpPr/>
          <p:nvPr/>
        </p:nvSpPr>
        <p:spPr>
          <a:xfrm>
            <a:off x="7477451" y="5490213"/>
            <a:ext cx="2202577" cy="53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Ad-Supported Revenue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13% of total revenue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4448EB-84BC-87BF-5378-26E7F0B72DDD}"/>
              </a:ext>
            </a:extLst>
          </p:cNvPr>
          <p:cNvSpPr/>
          <p:nvPr/>
        </p:nvSpPr>
        <p:spPr>
          <a:xfrm>
            <a:off x="8900215" y="4035321"/>
            <a:ext cx="887556" cy="3266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$12.05b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3B438-D391-EEED-95EE-2E78EBD8C380}"/>
              </a:ext>
            </a:extLst>
          </p:cNvPr>
          <p:cNvSpPr/>
          <p:nvPr/>
        </p:nvSpPr>
        <p:spPr>
          <a:xfrm>
            <a:off x="9680028" y="1709016"/>
            <a:ext cx="788998" cy="3266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$1.75b</a:t>
            </a:r>
          </a:p>
        </p:txBody>
      </p:sp>
    </p:spTree>
    <p:extLst>
      <p:ext uri="{BB962C8B-B14F-4D97-AF65-F5344CB8AC3E}">
        <p14:creationId xmlns:p14="http://schemas.microsoft.com/office/powerpoint/2010/main" val="178650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 animBg="1"/>
      <p:bldP spid="4" grpId="0" animBg="1"/>
      <p:bldP spid="6" grpId="0" animBg="1"/>
      <p:bldP spid="68" grpId="0" animBg="1"/>
      <p:bldP spid="69" grpId="0" animBg="1"/>
      <p:bldP spid="70" grpId="0"/>
      <p:bldP spid="74" grpId="0" animBg="1"/>
      <p:bldP spid="75" grpId="0" animBg="1"/>
      <p:bldP spid="80" grpId="0" animBg="1"/>
      <p:bldP spid="81" grpId="0" animBg="1"/>
      <p:bldP spid="86" grpId="0" animBg="1"/>
      <p:bldP spid="87" grpId="0" animBg="1"/>
      <p:bldP spid="93" grpId="0" animBg="1"/>
      <p:bldP spid="99" grpId="0" animBg="1"/>
      <p:bldP spid="101" grpId="0"/>
      <p:bldP spid="102" grpId="0"/>
      <p:bldP spid="103" grpId="0"/>
      <p:bldP spid="104" grpId="0"/>
      <p:bldP spid="105" grpId="0"/>
      <p:bldP spid="106" grpId="0" animBg="1"/>
      <p:bldP spid="107" grpId="0"/>
      <p:bldP spid="8" grpId="0" animBg="1"/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9662634" y="2252133"/>
            <a:ext cx="790854" cy="2244372"/>
          </a:xfrm>
          <a:prstGeom prst="roundRect">
            <a:avLst>
              <a:gd name="adj" fmla="val 7599"/>
            </a:avLst>
          </a:prstGeom>
          <a:solidFill>
            <a:srgbClr val="FFC000">
              <a:alpha val="30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9093849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1804561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2510123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1804561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2478527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1772965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3626883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4332445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4256428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3574776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5449205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6154767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6084909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5353148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7271527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7977089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7883680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7152484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9799411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9705160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9010174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1804561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3626883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5450299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7272621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9093849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2057982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3927712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4181133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D9821-C899-9392-A3B9-BE64D9D0B6A5}"/>
              </a:ext>
            </a:extLst>
          </p:cNvPr>
          <p:cNvSpPr/>
          <p:nvPr/>
        </p:nvSpPr>
        <p:spPr>
          <a:xfrm>
            <a:off x="9763703" y="1788009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</p:spTree>
    <p:extLst>
      <p:ext uri="{BB962C8B-B14F-4D97-AF65-F5344CB8AC3E}">
        <p14:creationId xmlns:p14="http://schemas.microsoft.com/office/powerpoint/2010/main" val="242872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9589111" y="2565628"/>
            <a:ext cx="1798294" cy="540184"/>
          </a:xfrm>
          <a:prstGeom prst="roundRect">
            <a:avLst>
              <a:gd name="adj" fmla="val 264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8008966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719678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1425240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719678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1393644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688082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2542000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3247562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3171545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2489893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4364322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5069884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5000026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4268265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6186644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6892206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6798797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6067601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8714528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8620277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7925291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719678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2542000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4365416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6187738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8008966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973099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2842829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3096250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D9821-C899-9392-A3B9-BE64D9D0B6A5}"/>
              </a:ext>
            </a:extLst>
          </p:cNvPr>
          <p:cNvSpPr/>
          <p:nvPr/>
        </p:nvSpPr>
        <p:spPr>
          <a:xfrm>
            <a:off x="8678820" y="1788009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B15B1-043A-9EB8-DEE8-C541C1DF91EC}"/>
              </a:ext>
            </a:extLst>
          </p:cNvPr>
          <p:cNvSpPr txBox="1"/>
          <p:nvPr/>
        </p:nvSpPr>
        <p:spPr>
          <a:xfrm>
            <a:off x="9692640" y="2647072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2F56-D2AF-6C91-2DBC-CDA69F76FC26}"/>
              </a:ext>
            </a:extLst>
          </p:cNvPr>
          <p:cNvSpPr txBox="1"/>
          <p:nvPr/>
        </p:nvSpPr>
        <p:spPr>
          <a:xfrm>
            <a:off x="9712989" y="314619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5BF0-1A8C-78AC-0AAD-3606BB4AC76C}"/>
              </a:ext>
            </a:extLst>
          </p:cNvPr>
          <p:cNvSpPr txBox="1"/>
          <p:nvPr/>
        </p:nvSpPr>
        <p:spPr>
          <a:xfrm>
            <a:off x="9712989" y="4040714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8FC06-E49B-3411-458D-2132836ACBDD}"/>
              </a:ext>
            </a:extLst>
          </p:cNvPr>
          <p:cNvSpPr txBox="1"/>
          <p:nvPr/>
        </p:nvSpPr>
        <p:spPr>
          <a:xfrm>
            <a:off x="9714635" y="4935230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</p:spTree>
    <p:extLst>
      <p:ext uri="{BB962C8B-B14F-4D97-AF65-F5344CB8AC3E}">
        <p14:creationId xmlns:p14="http://schemas.microsoft.com/office/powerpoint/2010/main" val="240945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9589111" y="2565627"/>
            <a:ext cx="1798294" cy="133994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8008966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719678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1425240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719678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1393644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688082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2542000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3247562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3171545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2489893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4364322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5069884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5000026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4268265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6186644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6892206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6798797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6067601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8714528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8620277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7925291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719678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2542000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4365416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6187738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8008966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973099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2842829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3096250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D9821-C899-9392-A3B9-BE64D9D0B6A5}"/>
              </a:ext>
            </a:extLst>
          </p:cNvPr>
          <p:cNvSpPr/>
          <p:nvPr/>
        </p:nvSpPr>
        <p:spPr>
          <a:xfrm>
            <a:off x="8678820" y="1788009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B15B1-043A-9EB8-DEE8-C541C1DF91EC}"/>
              </a:ext>
            </a:extLst>
          </p:cNvPr>
          <p:cNvSpPr txBox="1"/>
          <p:nvPr/>
        </p:nvSpPr>
        <p:spPr>
          <a:xfrm>
            <a:off x="9692640" y="2647072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2F56-D2AF-6C91-2DBC-CDA69F76FC26}"/>
              </a:ext>
            </a:extLst>
          </p:cNvPr>
          <p:cNvSpPr txBox="1"/>
          <p:nvPr/>
        </p:nvSpPr>
        <p:spPr>
          <a:xfrm>
            <a:off x="9712989" y="314619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5BF0-1A8C-78AC-0AAD-3606BB4AC76C}"/>
              </a:ext>
            </a:extLst>
          </p:cNvPr>
          <p:cNvSpPr txBox="1"/>
          <p:nvPr/>
        </p:nvSpPr>
        <p:spPr>
          <a:xfrm>
            <a:off x="9712989" y="4040714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8FC06-E49B-3411-458D-2132836ACBDD}"/>
              </a:ext>
            </a:extLst>
          </p:cNvPr>
          <p:cNvSpPr txBox="1"/>
          <p:nvPr/>
        </p:nvSpPr>
        <p:spPr>
          <a:xfrm>
            <a:off x="9714635" y="4935230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</p:spTree>
    <p:extLst>
      <p:ext uri="{BB962C8B-B14F-4D97-AF65-F5344CB8AC3E}">
        <p14:creationId xmlns:p14="http://schemas.microsoft.com/office/powerpoint/2010/main" val="418251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9589111" y="2565627"/>
            <a:ext cx="1798294" cy="233956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8008966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719678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1425240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719678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1393644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688082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2542000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3247562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3171545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2489893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4364322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5069884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5000026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4268265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6186644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6892206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6798797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6067601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8714528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8620277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7925291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719678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2542000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4365416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6187738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8008966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973099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2842829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3096250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D9821-C899-9392-A3B9-BE64D9D0B6A5}"/>
              </a:ext>
            </a:extLst>
          </p:cNvPr>
          <p:cNvSpPr/>
          <p:nvPr/>
        </p:nvSpPr>
        <p:spPr>
          <a:xfrm>
            <a:off x="8678820" y="1788009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B15B1-043A-9EB8-DEE8-C541C1DF91EC}"/>
              </a:ext>
            </a:extLst>
          </p:cNvPr>
          <p:cNvSpPr txBox="1"/>
          <p:nvPr/>
        </p:nvSpPr>
        <p:spPr>
          <a:xfrm>
            <a:off x="9692640" y="2647072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2F56-D2AF-6C91-2DBC-CDA69F76FC26}"/>
              </a:ext>
            </a:extLst>
          </p:cNvPr>
          <p:cNvSpPr txBox="1"/>
          <p:nvPr/>
        </p:nvSpPr>
        <p:spPr>
          <a:xfrm>
            <a:off x="9712989" y="314619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5BF0-1A8C-78AC-0AAD-3606BB4AC76C}"/>
              </a:ext>
            </a:extLst>
          </p:cNvPr>
          <p:cNvSpPr txBox="1"/>
          <p:nvPr/>
        </p:nvSpPr>
        <p:spPr>
          <a:xfrm>
            <a:off x="9712989" y="4040714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8FC06-E49B-3411-458D-2132836ACBDD}"/>
              </a:ext>
            </a:extLst>
          </p:cNvPr>
          <p:cNvSpPr txBox="1"/>
          <p:nvPr/>
        </p:nvSpPr>
        <p:spPr>
          <a:xfrm>
            <a:off x="9714635" y="4935230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</p:spTree>
    <p:extLst>
      <p:ext uri="{BB962C8B-B14F-4D97-AF65-F5344CB8AC3E}">
        <p14:creationId xmlns:p14="http://schemas.microsoft.com/office/powerpoint/2010/main" val="132562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CE0425-3FA5-9BB4-B3AC-DE1171423C14}"/>
              </a:ext>
            </a:extLst>
          </p:cNvPr>
          <p:cNvSpPr/>
          <p:nvPr/>
        </p:nvSpPr>
        <p:spPr>
          <a:xfrm>
            <a:off x="9589111" y="2565626"/>
            <a:ext cx="1798294" cy="317649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889C9D-A143-CABC-E18E-0E961D0E0BEA}"/>
              </a:ext>
            </a:extLst>
          </p:cNvPr>
          <p:cNvSpPr/>
          <p:nvPr/>
        </p:nvSpPr>
        <p:spPr>
          <a:xfrm>
            <a:off x="8008966" y="1713225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C29E36-A2E2-697E-179F-D4791C8E151C}"/>
              </a:ext>
            </a:extLst>
          </p:cNvPr>
          <p:cNvSpPr/>
          <p:nvPr/>
        </p:nvSpPr>
        <p:spPr>
          <a:xfrm>
            <a:off x="719678" y="3020302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6B3D00-4CB6-7F72-9C02-300351A43A79}"/>
              </a:ext>
            </a:extLst>
          </p:cNvPr>
          <p:cNvSpPr/>
          <p:nvPr/>
        </p:nvSpPr>
        <p:spPr>
          <a:xfrm>
            <a:off x="1425240" y="335117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CEAF0C7-056B-524D-19D0-3FB491DDF94D}"/>
              </a:ext>
            </a:extLst>
          </p:cNvPr>
          <p:cNvSpPr txBox="1">
            <a:spLocks/>
          </p:cNvSpPr>
          <p:nvPr/>
        </p:nvSpPr>
        <p:spPr>
          <a:xfrm>
            <a:off x="719678" y="4456879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4D500F1F-FF30-63F2-C5D4-5E73F8AF8EB5}"/>
              </a:ext>
            </a:extLst>
          </p:cNvPr>
          <p:cNvSpPr txBox="1">
            <a:spLocks/>
          </p:cNvSpPr>
          <p:nvPr/>
        </p:nvSpPr>
        <p:spPr>
          <a:xfrm>
            <a:off x="1393644" y="340055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604A50CD-3DB5-9DBD-370F-436FB813465A}"/>
              </a:ext>
            </a:extLst>
          </p:cNvPr>
          <p:cNvSpPr txBox="1">
            <a:spLocks/>
          </p:cNvSpPr>
          <p:nvPr/>
        </p:nvSpPr>
        <p:spPr>
          <a:xfrm>
            <a:off x="688082" y="3070717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EC53DB-7912-013A-990B-34E0DECB32F5}"/>
              </a:ext>
            </a:extLst>
          </p:cNvPr>
          <p:cNvSpPr/>
          <p:nvPr/>
        </p:nvSpPr>
        <p:spPr>
          <a:xfrm>
            <a:off x="2542000" y="2778315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6479B0-08E2-D38F-2E80-671EDBBEBA85}"/>
              </a:ext>
            </a:extLst>
          </p:cNvPr>
          <p:cNvSpPr/>
          <p:nvPr/>
        </p:nvSpPr>
        <p:spPr>
          <a:xfrm>
            <a:off x="3247562" y="3164707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A1AC5A8-05AC-3C86-039F-3DC5D9F10CCE}"/>
              </a:ext>
            </a:extLst>
          </p:cNvPr>
          <p:cNvSpPr txBox="1">
            <a:spLocks/>
          </p:cNvSpPr>
          <p:nvPr/>
        </p:nvSpPr>
        <p:spPr>
          <a:xfrm>
            <a:off x="3171545" y="3197677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2CDEB4D-81DC-56D1-A716-9697A5517689}"/>
              </a:ext>
            </a:extLst>
          </p:cNvPr>
          <p:cNvSpPr txBox="1">
            <a:spLocks/>
          </p:cNvSpPr>
          <p:nvPr/>
        </p:nvSpPr>
        <p:spPr>
          <a:xfrm>
            <a:off x="2489893" y="282040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FBFAD-85EB-F364-BDCF-5B02E4C14EAF}"/>
              </a:ext>
            </a:extLst>
          </p:cNvPr>
          <p:cNvSpPr/>
          <p:nvPr/>
        </p:nvSpPr>
        <p:spPr>
          <a:xfrm>
            <a:off x="4364322" y="2417946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8ABE2F-1D10-32DF-6E04-F2682FF6D87D}"/>
              </a:ext>
            </a:extLst>
          </p:cNvPr>
          <p:cNvSpPr/>
          <p:nvPr/>
        </p:nvSpPr>
        <p:spPr>
          <a:xfrm>
            <a:off x="5069884" y="2919960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11A47811-6D9D-F796-FD8D-31F7522CBCC4}"/>
              </a:ext>
            </a:extLst>
          </p:cNvPr>
          <p:cNvSpPr txBox="1">
            <a:spLocks/>
          </p:cNvSpPr>
          <p:nvPr/>
        </p:nvSpPr>
        <p:spPr>
          <a:xfrm>
            <a:off x="5000026" y="2952271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D32219F6-1557-12AF-9A2C-0F844CE6FC18}"/>
              </a:ext>
            </a:extLst>
          </p:cNvPr>
          <p:cNvSpPr txBox="1">
            <a:spLocks/>
          </p:cNvSpPr>
          <p:nvPr/>
        </p:nvSpPr>
        <p:spPr>
          <a:xfrm>
            <a:off x="4268265" y="2452624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EC31361-C9B5-1E09-64F2-A204E9563191}"/>
              </a:ext>
            </a:extLst>
          </p:cNvPr>
          <p:cNvSpPr/>
          <p:nvPr/>
        </p:nvSpPr>
        <p:spPr>
          <a:xfrm>
            <a:off x="6186644" y="201915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A14CED-9646-1775-EF8B-D478953AA0E6}"/>
              </a:ext>
            </a:extLst>
          </p:cNvPr>
          <p:cNvSpPr/>
          <p:nvPr/>
        </p:nvSpPr>
        <p:spPr>
          <a:xfrm>
            <a:off x="6892206" y="263442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5CBC3150-5794-5979-8FA2-16D8B751F75D}"/>
              </a:ext>
            </a:extLst>
          </p:cNvPr>
          <p:cNvSpPr txBox="1">
            <a:spLocks/>
          </p:cNvSpPr>
          <p:nvPr/>
        </p:nvSpPr>
        <p:spPr>
          <a:xfrm>
            <a:off x="6798797" y="2667392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A307657D-DCD5-92D3-DC5D-FF5612EB1E21}"/>
              </a:ext>
            </a:extLst>
          </p:cNvPr>
          <p:cNvSpPr txBox="1">
            <a:spLocks/>
          </p:cNvSpPr>
          <p:nvPr/>
        </p:nvSpPr>
        <p:spPr>
          <a:xfrm>
            <a:off x="6067601" y="206674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92628-E389-0172-03BB-61C2874F0051}"/>
              </a:ext>
            </a:extLst>
          </p:cNvPr>
          <p:cNvSpPr/>
          <p:nvPr/>
        </p:nvSpPr>
        <p:spPr>
          <a:xfrm>
            <a:off x="8714528" y="2389677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E98699-F036-0902-1887-0907DCAD0925}"/>
              </a:ext>
            </a:extLst>
          </p:cNvPr>
          <p:cNvSpPr txBox="1">
            <a:spLocks/>
          </p:cNvSpPr>
          <p:nvPr/>
        </p:nvSpPr>
        <p:spPr>
          <a:xfrm>
            <a:off x="8620277" y="2452625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D08375A3-5270-2AB5-A3E5-1F62C62128BF}"/>
              </a:ext>
            </a:extLst>
          </p:cNvPr>
          <p:cNvSpPr txBox="1">
            <a:spLocks/>
          </p:cNvSpPr>
          <p:nvPr/>
        </p:nvSpPr>
        <p:spPr>
          <a:xfrm>
            <a:off x="7925291" y="1788009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CBE120F-78D0-C5FA-0C07-8BDC0D77338E}"/>
              </a:ext>
            </a:extLst>
          </p:cNvPr>
          <p:cNvSpPr/>
          <p:nvPr/>
        </p:nvSpPr>
        <p:spPr>
          <a:xfrm>
            <a:off x="719678" y="4992795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6D048E71-DBCE-4E37-923F-BD48D03E2B30}"/>
              </a:ext>
            </a:extLst>
          </p:cNvPr>
          <p:cNvSpPr txBox="1">
            <a:spLocks/>
          </p:cNvSpPr>
          <p:nvPr/>
        </p:nvSpPr>
        <p:spPr>
          <a:xfrm>
            <a:off x="2542000" y="445687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0A2C44A-4D49-0C4A-8582-3A7CD51A46F2}"/>
              </a:ext>
            </a:extLst>
          </p:cNvPr>
          <p:cNvSpPr txBox="1">
            <a:spLocks/>
          </p:cNvSpPr>
          <p:nvPr/>
        </p:nvSpPr>
        <p:spPr>
          <a:xfrm>
            <a:off x="4365416" y="4459116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87140B6B-35CD-2E77-0EC7-8147F53CDB99}"/>
              </a:ext>
            </a:extLst>
          </p:cNvPr>
          <p:cNvSpPr txBox="1">
            <a:spLocks/>
          </p:cNvSpPr>
          <p:nvPr/>
        </p:nvSpPr>
        <p:spPr>
          <a:xfrm>
            <a:off x="6187738" y="4459115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CF36742-EEEF-5045-1AAC-87D9460BA501}"/>
              </a:ext>
            </a:extLst>
          </p:cNvPr>
          <p:cNvSpPr txBox="1">
            <a:spLocks/>
          </p:cNvSpPr>
          <p:nvPr/>
        </p:nvSpPr>
        <p:spPr>
          <a:xfrm>
            <a:off x="8008966" y="4464824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6883952-CB22-7842-49AA-FB7CDD0E904D}"/>
              </a:ext>
            </a:extLst>
          </p:cNvPr>
          <p:cNvSpPr txBox="1">
            <a:spLocks/>
          </p:cNvSpPr>
          <p:nvPr/>
        </p:nvSpPr>
        <p:spPr>
          <a:xfrm>
            <a:off x="973099" y="4992795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6AAB38C-5068-48D1-05D7-EB53969B13E3}"/>
              </a:ext>
            </a:extLst>
          </p:cNvPr>
          <p:cNvSpPr/>
          <p:nvPr/>
        </p:nvSpPr>
        <p:spPr>
          <a:xfrm>
            <a:off x="2842829" y="4992795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618C29A7-ECAE-3028-BB4C-39070AB6B64B}"/>
              </a:ext>
            </a:extLst>
          </p:cNvPr>
          <p:cNvSpPr txBox="1">
            <a:spLocks/>
          </p:cNvSpPr>
          <p:nvPr/>
        </p:nvSpPr>
        <p:spPr>
          <a:xfrm>
            <a:off x="3096250" y="4992795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D9821-C899-9392-A3B9-BE64D9D0B6A5}"/>
              </a:ext>
            </a:extLst>
          </p:cNvPr>
          <p:cNvSpPr/>
          <p:nvPr/>
        </p:nvSpPr>
        <p:spPr>
          <a:xfrm>
            <a:off x="8678820" y="1788009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B15B1-043A-9EB8-DEE8-C541C1DF91EC}"/>
              </a:ext>
            </a:extLst>
          </p:cNvPr>
          <p:cNvSpPr txBox="1"/>
          <p:nvPr/>
        </p:nvSpPr>
        <p:spPr>
          <a:xfrm>
            <a:off x="9692640" y="2647072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2F56-D2AF-6C91-2DBC-CDA69F76FC26}"/>
              </a:ext>
            </a:extLst>
          </p:cNvPr>
          <p:cNvSpPr txBox="1"/>
          <p:nvPr/>
        </p:nvSpPr>
        <p:spPr>
          <a:xfrm>
            <a:off x="9712989" y="314619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5BF0-1A8C-78AC-0AAD-3606BB4AC76C}"/>
              </a:ext>
            </a:extLst>
          </p:cNvPr>
          <p:cNvSpPr txBox="1"/>
          <p:nvPr/>
        </p:nvSpPr>
        <p:spPr>
          <a:xfrm>
            <a:off x="9712989" y="4040714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8FC06-E49B-3411-458D-2132836ACBDD}"/>
              </a:ext>
            </a:extLst>
          </p:cNvPr>
          <p:cNvSpPr txBox="1"/>
          <p:nvPr/>
        </p:nvSpPr>
        <p:spPr>
          <a:xfrm>
            <a:off x="9714635" y="4935230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3B7FD-EDD5-6141-764E-3E15E7218AC2}"/>
              </a:ext>
            </a:extLst>
          </p:cNvPr>
          <p:cNvSpPr txBox="1"/>
          <p:nvPr/>
        </p:nvSpPr>
        <p:spPr>
          <a:xfrm>
            <a:off x="861655" y="7642326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C3290-0C45-2C64-7BEA-1F902A1A13A1}"/>
              </a:ext>
            </a:extLst>
          </p:cNvPr>
          <p:cNvSpPr txBox="1"/>
          <p:nvPr/>
        </p:nvSpPr>
        <p:spPr>
          <a:xfrm>
            <a:off x="941085" y="8736849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3301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00B599F-1AD8-8DFB-9898-93A5D770D504}"/>
              </a:ext>
            </a:extLst>
          </p:cNvPr>
          <p:cNvSpPr txBox="1"/>
          <p:nvPr/>
        </p:nvSpPr>
        <p:spPr>
          <a:xfrm>
            <a:off x="861655" y="657870"/>
            <a:ext cx="338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Projections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F16B92-AB52-935C-951A-B895832EA7FB}"/>
              </a:ext>
            </a:extLst>
          </p:cNvPr>
          <p:cNvSpPr/>
          <p:nvPr/>
        </p:nvSpPr>
        <p:spPr>
          <a:xfrm>
            <a:off x="9589111" y="-4268310"/>
            <a:ext cx="1798294" cy="3176496"/>
          </a:xfrm>
          <a:prstGeom prst="roundRect">
            <a:avLst>
              <a:gd name="adj" fmla="val 1448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7DF-7260-3CF9-64C5-21CF470A245C}"/>
              </a:ext>
            </a:extLst>
          </p:cNvPr>
          <p:cNvSpPr/>
          <p:nvPr/>
        </p:nvSpPr>
        <p:spPr>
          <a:xfrm>
            <a:off x="8008966" y="-5120711"/>
            <a:ext cx="523568" cy="2644841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69DBD-632F-D9C8-ADC9-20447BA02585}"/>
              </a:ext>
            </a:extLst>
          </p:cNvPr>
          <p:cNvSpPr txBox="1"/>
          <p:nvPr/>
        </p:nvSpPr>
        <p:spPr>
          <a:xfrm>
            <a:off x="861655" y="-6176066"/>
            <a:ext cx="4915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BD760"/>
                </a:solidFill>
              </a:rPr>
              <a:t>Revenue &amp;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AF6B0-A5C2-9443-8CE8-41199A6A6A47}"/>
              </a:ext>
            </a:extLst>
          </p:cNvPr>
          <p:cNvSpPr/>
          <p:nvPr/>
        </p:nvSpPr>
        <p:spPr>
          <a:xfrm>
            <a:off x="719678" y="-3813634"/>
            <a:ext cx="523568" cy="1335024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4FA40-E451-0DDC-4D70-E50C5D910183}"/>
              </a:ext>
            </a:extLst>
          </p:cNvPr>
          <p:cNvSpPr/>
          <p:nvPr/>
        </p:nvSpPr>
        <p:spPr>
          <a:xfrm>
            <a:off x="1425240" y="-3482758"/>
            <a:ext cx="523568" cy="10082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2D8650-F8B9-C65F-EAC8-EC826A426F0A}"/>
              </a:ext>
            </a:extLst>
          </p:cNvPr>
          <p:cNvSpPr txBox="1">
            <a:spLocks/>
          </p:cNvSpPr>
          <p:nvPr/>
        </p:nvSpPr>
        <p:spPr>
          <a:xfrm>
            <a:off x="719678" y="-2377057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2019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9B6BC7-7D38-0BD0-9E2F-474A2FD577BB}"/>
              </a:ext>
            </a:extLst>
          </p:cNvPr>
          <p:cNvSpPr txBox="1">
            <a:spLocks/>
          </p:cNvSpPr>
          <p:nvPr/>
        </p:nvSpPr>
        <p:spPr>
          <a:xfrm>
            <a:off x="1393644" y="-3433383"/>
            <a:ext cx="565696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5.23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73A4FAF-5171-D6FA-02B8-0392737EED90}"/>
              </a:ext>
            </a:extLst>
          </p:cNvPr>
          <p:cNvSpPr txBox="1">
            <a:spLocks/>
          </p:cNvSpPr>
          <p:nvPr/>
        </p:nvSpPr>
        <p:spPr>
          <a:xfrm>
            <a:off x="688082" y="-3763219"/>
            <a:ext cx="594401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F76BD-CCA3-8271-AD0D-3CA5A3A3BE30}"/>
              </a:ext>
            </a:extLst>
          </p:cNvPr>
          <p:cNvSpPr/>
          <p:nvPr/>
        </p:nvSpPr>
        <p:spPr>
          <a:xfrm>
            <a:off x="2542000" y="-4055621"/>
            <a:ext cx="523568" cy="158191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8855-22FB-DDA0-BB53-16EF2AEB66A6}"/>
              </a:ext>
            </a:extLst>
          </p:cNvPr>
          <p:cNvSpPr/>
          <p:nvPr/>
        </p:nvSpPr>
        <p:spPr>
          <a:xfrm>
            <a:off x="3247562" y="-3669229"/>
            <a:ext cx="523568" cy="119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0314B5-AACF-E87C-9A24-983D38B4AB64}"/>
              </a:ext>
            </a:extLst>
          </p:cNvPr>
          <p:cNvSpPr txBox="1">
            <a:spLocks/>
          </p:cNvSpPr>
          <p:nvPr/>
        </p:nvSpPr>
        <p:spPr>
          <a:xfrm>
            <a:off x="3171545" y="-3636259"/>
            <a:ext cx="674932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6.19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2AADF8-1F57-E9DB-2A0E-25FA613FC2DE}"/>
              </a:ext>
            </a:extLst>
          </p:cNvPr>
          <p:cNvSpPr txBox="1">
            <a:spLocks/>
          </p:cNvSpPr>
          <p:nvPr/>
        </p:nvSpPr>
        <p:spPr>
          <a:xfrm>
            <a:off x="2489893" y="-4013533"/>
            <a:ext cx="620314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8.20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47B9-1BAC-1A75-73BA-8BC732027572}"/>
              </a:ext>
            </a:extLst>
          </p:cNvPr>
          <p:cNvSpPr/>
          <p:nvPr/>
        </p:nvSpPr>
        <p:spPr>
          <a:xfrm>
            <a:off x="4364322" y="-4415990"/>
            <a:ext cx="523568" cy="1940120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B982C-C125-B10F-C11B-EDA737A616A2}"/>
              </a:ext>
            </a:extLst>
          </p:cNvPr>
          <p:cNvSpPr/>
          <p:nvPr/>
        </p:nvSpPr>
        <p:spPr>
          <a:xfrm>
            <a:off x="5069884" y="-3913976"/>
            <a:ext cx="523568" cy="14381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9D25F8-B16D-8598-0544-D52D7CD313C8}"/>
              </a:ext>
            </a:extLst>
          </p:cNvPr>
          <p:cNvSpPr txBox="1">
            <a:spLocks/>
          </p:cNvSpPr>
          <p:nvPr/>
        </p:nvSpPr>
        <p:spPr>
          <a:xfrm>
            <a:off x="5000026" y="-3881665"/>
            <a:ext cx="6422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7.48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DC7BB6-EFE0-36F0-C9B2-95C9B11CAD1B}"/>
              </a:ext>
            </a:extLst>
          </p:cNvPr>
          <p:cNvSpPr txBox="1">
            <a:spLocks/>
          </p:cNvSpPr>
          <p:nvPr/>
        </p:nvSpPr>
        <p:spPr>
          <a:xfrm>
            <a:off x="4268265" y="-4381312"/>
            <a:ext cx="694618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10.06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F72CC-3879-3905-C9B4-0AE1B666536A}"/>
              </a:ext>
            </a:extLst>
          </p:cNvPr>
          <p:cNvSpPr/>
          <p:nvPr/>
        </p:nvSpPr>
        <p:spPr>
          <a:xfrm>
            <a:off x="6186644" y="-4814778"/>
            <a:ext cx="523568" cy="2339567"/>
          </a:xfrm>
          <a:prstGeom prst="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09832-40E1-4659-A208-F6B9FB8865F4}"/>
              </a:ext>
            </a:extLst>
          </p:cNvPr>
          <p:cNvSpPr/>
          <p:nvPr/>
        </p:nvSpPr>
        <p:spPr>
          <a:xfrm>
            <a:off x="6892206" y="-4199513"/>
            <a:ext cx="523568" cy="172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BE1C042-0042-ED8B-76DB-47D069B45FDE}"/>
              </a:ext>
            </a:extLst>
          </p:cNvPr>
          <p:cNvSpPr txBox="1">
            <a:spLocks/>
          </p:cNvSpPr>
          <p:nvPr/>
        </p:nvSpPr>
        <p:spPr>
          <a:xfrm>
            <a:off x="6798797" y="-4166544"/>
            <a:ext cx="696120" cy="438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8.99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A383FCC-987B-B423-381C-AFA7934E5D76}"/>
              </a:ext>
            </a:extLst>
          </p:cNvPr>
          <p:cNvSpPr txBox="1">
            <a:spLocks/>
          </p:cNvSpPr>
          <p:nvPr/>
        </p:nvSpPr>
        <p:spPr>
          <a:xfrm>
            <a:off x="6067601" y="-4767188"/>
            <a:ext cx="740590" cy="251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12.20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3B051B-F862-51BE-1A50-90CEC9D29DAA}"/>
              </a:ext>
            </a:extLst>
          </p:cNvPr>
          <p:cNvSpPr/>
          <p:nvPr/>
        </p:nvSpPr>
        <p:spPr>
          <a:xfrm>
            <a:off x="8714528" y="-4444259"/>
            <a:ext cx="523568" cy="19683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2E277E-CB40-3AF6-8A28-3C15BF48B53E}"/>
              </a:ext>
            </a:extLst>
          </p:cNvPr>
          <p:cNvSpPr txBox="1">
            <a:spLocks/>
          </p:cNvSpPr>
          <p:nvPr/>
        </p:nvSpPr>
        <p:spPr>
          <a:xfrm>
            <a:off x="8620277" y="-4381311"/>
            <a:ext cx="715720" cy="242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10.25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A9ED1C9-ACC7-A170-E0C4-204999AB05E3}"/>
              </a:ext>
            </a:extLst>
          </p:cNvPr>
          <p:cNvSpPr txBox="1">
            <a:spLocks/>
          </p:cNvSpPr>
          <p:nvPr/>
        </p:nvSpPr>
        <p:spPr>
          <a:xfrm>
            <a:off x="7925291" y="-5045927"/>
            <a:ext cx="669854" cy="231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ysClr val="windowText" lastClr="000000"/>
                </a:solidFill>
                <a:latin typeface="+mn-lt"/>
                <a:cs typeface="Abadi" panose="020F0502020204030204" pitchFamily="34" charset="0"/>
              </a:rPr>
              <a:t>13.79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363C1F-8791-3049-F30E-BE5F26F6628E}"/>
              </a:ext>
            </a:extLst>
          </p:cNvPr>
          <p:cNvSpPr/>
          <p:nvPr/>
        </p:nvSpPr>
        <p:spPr>
          <a:xfrm>
            <a:off x="719678" y="-1841141"/>
            <a:ext cx="222739" cy="222739"/>
          </a:xfrm>
          <a:prstGeom prst="roundRect">
            <a:avLst/>
          </a:prstGeom>
          <a:solidFill>
            <a:srgbClr val="1BC4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1609033-3EBA-6995-340A-92DE9EA0A1EA}"/>
              </a:ext>
            </a:extLst>
          </p:cNvPr>
          <p:cNvSpPr txBox="1">
            <a:spLocks/>
          </p:cNvSpPr>
          <p:nvPr/>
        </p:nvSpPr>
        <p:spPr>
          <a:xfrm>
            <a:off x="2542000" y="-2377058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2020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2C82A3-2EF9-FB28-3747-6062DA080B5A}"/>
              </a:ext>
            </a:extLst>
          </p:cNvPr>
          <p:cNvSpPr txBox="1">
            <a:spLocks/>
          </p:cNvSpPr>
          <p:nvPr/>
        </p:nvSpPr>
        <p:spPr>
          <a:xfrm>
            <a:off x="4365416" y="-2374820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2021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F2479C2-676D-31D8-77E7-24439B7791BF}"/>
              </a:ext>
            </a:extLst>
          </p:cNvPr>
          <p:cNvSpPr txBox="1">
            <a:spLocks/>
          </p:cNvSpPr>
          <p:nvPr/>
        </p:nvSpPr>
        <p:spPr>
          <a:xfrm>
            <a:off x="6187738" y="-2374821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2022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2C47EE9-450F-F64B-A993-6CF5B62B9603}"/>
              </a:ext>
            </a:extLst>
          </p:cNvPr>
          <p:cNvSpPr txBox="1">
            <a:spLocks/>
          </p:cNvSpPr>
          <p:nvPr/>
        </p:nvSpPr>
        <p:spPr>
          <a:xfrm>
            <a:off x="8008966" y="-2369112"/>
            <a:ext cx="1229130" cy="282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2023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A2F048-558A-7EE6-A0E4-1CA51E88EAE9}"/>
              </a:ext>
            </a:extLst>
          </p:cNvPr>
          <p:cNvSpPr txBox="1">
            <a:spLocks/>
          </p:cNvSpPr>
          <p:nvPr/>
        </p:nvSpPr>
        <p:spPr>
          <a:xfrm>
            <a:off x="973099" y="-1841141"/>
            <a:ext cx="1632608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Total Revenue ($b)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B869EBE-A690-7D39-92F9-20989C2A9E2B}"/>
              </a:ext>
            </a:extLst>
          </p:cNvPr>
          <p:cNvSpPr/>
          <p:nvPr/>
        </p:nvSpPr>
        <p:spPr>
          <a:xfrm>
            <a:off x="2842829" y="-1841141"/>
            <a:ext cx="222739" cy="2227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43D4F3-BB7D-2CDA-CFA2-57CA0CE3FAC7}"/>
              </a:ext>
            </a:extLst>
          </p:cNvPr>
          <p:cNvSpPr txBox="1">
            <a:spLocks/>
          </p:cNvSpPr>
          <p:nvPr/>
        </p:nvSpPr>
        <p:spPr>
          <a:xfrm>
            <a:off x="3096250" y="-1841141"/>
            <a:ext cx="1903776" cy="222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  <a:cs typeface="Abadi" panose="020F0502020204030204" pitchFamily="34" charset="0"/>
              </a:rPr>
              <a:t>Cost of Revenue ($b)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7829F37-44A1-322C-572F-BFC3EC16DCF2}"/>
              </a:ext>
            </a:extLst>
          </p:cNvPr>
          <p:cNvSpPr/>
          <p:nvPr/>
        </p:nvSpPr>
        <p:spPr>
          <a:xfrm>
            <a:off x="8678820" y="-5045927"/>
            <a:ext cx="1903776" cy="362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74% of total revenue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93050-6920-547F-7792-426B4B7C4D66}"/>
              </a:ext>
            </a:extLst>
          </p:cNvPr>
          <p:cNvSpPr txBox="1"/>
          <p:nvPr/>
        </p:nvSpPr>
        <p:spPr>
          <a:xfrm>
            <a:off x="9692640" y="-418686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Op. Expenses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34F7B-5AB1-99B4-76CA-C5967AA1888F}"/>
              </a:ext>
            </a:extLst>
          </p:cNvPr>
          <p:cNvSpPr txBox="1"/>
          <p:nvPr/>
        </p:nvSpPr>
        <p:spPr>
          <a:xfrm>
            <a:off x="9712989" y="-3687738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$1.77b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R&amp;D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CC1D17-33BA-38AE-7046-79B2D207078D}"/>
              </a:ext>
            </a:extLst>
          </p:cNvPr>
          <p:cNvSpPr txBox="1"/>
          <p:nvPr/>
        </p:nvSpPr>
        <p:spPr>
          <a:xfrm>
            <a:off x="9712989" y="-2793222"/>
            <a:ext cx="1560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$1.56b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Sales &amp; Marketing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E0B4C-4B04-1562-BEE1-68B240992CDA}"/>
              </a:ext>
            </a:extLst>
          </p:cNvPr>
          <p:cNvSpPr txBox="1"/>
          <p:nvPr/>
        </p:nvSpPr>
        <p:spPr>
          <a:xfrm>
            <a:off x="9714635" y="-1898706"/>
            <a:ext cx="111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$609m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G&amp;A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0AB08-3A68-D882-683B-8593B1CC2714}"/>
              </a:ext>
            </a:extLst>
          </p:cNvPr>
          <p:cNvSpPr txBox="1"/>
          <p:nvPr/>
        </p:nvSpPr>
        <p:spPr>
          <a:xfrm>
            <a:off x="941085" y="1752393"/>
            <a:ext cx="140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BC457"/>
                </a:solidFill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122184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8231</TotalTime>
  <Words>11926</Words>
  <Application>Microsoft Macintosh PowerPoint</Application>
  <PresentationFormat>Widescreen</PresentationFormat>
  <Paragraphs>3076</Paragraphs>
  <Slides>179</Slides>
  <Notes>1</Notes>
  <HiddenSlides>44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5" baseType="lpstr">
      <vt:lpstr>Abadi</vt:lpstr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Mitman, Rudaina Aloufi</dc:creator>
  <cp:lastModifiedBy>Mitman, Rudaina Aloufi</cp:lastModifiedBy>
  <cp:revision>523</cp:revision>
  <dcterms:created xsi:type="dcterms:W3CDTF">2024-11-25T22:21:02Z</dcterms:created>
  <dcterms:modified xsi:type="dcterms:W3CDTF">2024-12-05T22:15:06Z</dcterms:modified>
</cp:coreProperties>
</file>